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18"/>
  </p:notesMasterIdLst>
  <p:sldIdLst>
    <p:sldId id="256" r:id="rId2"/>
    <p:sldId id="329" r:id="rId3"/>
    <p:sldId id="258" r:id="rId4"/>
    <p:sldId id="313" r:id="rId5"/>
    <p:sldId id="312" r:id="rId6"/>
    <p:sldId id="314" r:id="rId7"/>
    <p:sldId id="315" r:id="rId8"/>
    <p:sldId id="325" r:id="rId9"/>
    <p:sldId id="316" r:id="rId10"/>
    <p:sldId id="317" r:id="rId11"/>
    <p:sldId id="319" r:id="rId12"/>
    <p:sldId id="322" r:id="rId13"/>
    <p:sldId id="321" r:id="rId14"/>
    <p:sldId id="320" r:id="rId15"/>
    <p:sldId id="318" r:id="rId16"/>
    <p:sldId id="32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FB234C64-1E35-41EC-9E3F-50AD32B624BB}">
          <p14:sldIdLst>
            <p14:sldId id="256"/>
            <p14:sldId id="329"/>
            <p14:sldId id="258"/>
            <p14:sldId id="313"/>
            <p14:sldId id="312"/>
            <p14:sldId id="314"/>
            <p14:sldId id="315"/>
            <p14:sldId id="325"/>
            <p14:sldId id="316"/>
            <p14:sldId id="317"/>
            <p14:sldId id="319"/>
            <p14:sldId id="322"/>
            <p14:sldId id="321"/>
            <p14:sldId id="320"/>
            <p14:sldId id="318"/>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1C3C"/>
    <a:srgbClr val="EE37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2832" autoAdjust="0"/>
  </p:normalViewPr>
  <p:slideViewPr>
    <p:cSldViewPr snapToGrid="0">
      <p:cViewPr>
        <p:scale>
          <a:sx n="110" d="100"/>
          <a:sy n="110" d="100"/>
        </p:scale>
        <p:origin x="8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B3B96-5A47-4A3B-B923-76A2B8494965}" type="datetimeFigureOut">
              <a:rPr lang="es-ES" smtClean="0"/>
              <a:t>11/02/2022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D930E-3C79-493D-A8A2-96E5D51C03DA}" type="slidenum">
              <a:rPr lang="es-ES" smtClean="0"/>
              <a:t>‹Nº›</a:t>
            </a:fld>
            <a:endParaRPr lang="es-ES"/>
          </a:p>
        </p:txBody>
      </p:sp>
    </p:spTree>
    <p:extLst>
      <p:ext uri="{BB962C8B-B14F-4D97-AF65-F5344CB8AC3E}">
        <p14:creationId xmlns:p14="http://schemas.microsoft.com/office/powerpoint/2010/main" val="156088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CA89891-4080-4881-831D-D94D38031EEF}" type="datetimeFigureOut">
              <a:rPr lang="es-ES" smtClean="0"/>
              <a:t>11/02/2022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1D1F76-AC61-47CB-971B-EFEF8A3529E9}" type="slidenum">
              <a:rPr lang="es-ES" smtClean="0"/>
              <a:t>‹Nº›</a:t>
            </a:fld>
            <a:endParaRPr lang="es-ES"/>
          </a:p>
        </p:txBody>
      </p:sp>
    </p:spTree>
    <p:extLst>
      <p:ext uri="{BB962C8B-B14F-4D97-AF65-F5344CB8AC3E}">
        <p14:creationId xmlns:p14="http://schemas.microsoft.com/office/powerpoint/2010/main" val="111127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A89891-4080-4881-831D-D94D38031EEF}" type="datetimeFigureOut">
              <a:rPr lang="es-ES" smtClean="0"/>
              <a:t>11/02/2022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1D1F76-AC61-47CB-971B-EFEF8A3529E9}" type="slidenum">
              <a:rPr lang="es-ES" smtClean="0"/>
              <a:t>‹Nº›</a:t>
            </a:fld>
            <a:endParaRPr lang="es-ES"/>
          </a:p>
        </p:txBody>
      </p:sp>
    </p:spTree>
    <p:extLst>
      <p:ext uri="{BB962C8B-B14F-4D97-AF65-F5344CB8AC3E}">
        <p14:creationId xmlns:p14="http://schemas.microsoft.com/office/powerpoint/2010/main" val="418775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A89891-4080-4881-831D-D94D38031EEF}" type="datetimeFigureOut">
              <a:rPr lang="es-ES" smtClean="0"/>
              <a:t>11/02/2022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1D1F76-AC61-47CB-971B-EFEF8A3529E9}" type="slidenum">
              <a:rPr lang="es-ES" smtClean="0"/>
              <a:t>‹Nº›</a:t>
            </a:fld>
            <a:endParaRPr lang="es-ES"/>
          </a:p>
        </p:txBody>
      </p:sp>
    </p:spTree>
    <p:extLst>
      <p:ext uri="{BB962C8B-B14F-4D97-AF65-F5344CB8AC3E}">
        <p14:creationId xmlns:p14="http://schemas.microsoft.com/office/powerpoint/2010/main" val="226063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A89891-4080-4881-831D-D94D38031EEF}" type="datetimeFigureOut">
              <a:rPr lang="es-ES" smtClean="0"/>
              <a:t>11/02/2022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1D1F76-AC61-47CB-971B-EFEF8A3529E9}" type="slidenum">
              <a:rPr lang="es-ES" smtClean="0"/>
              <a:t>‹Nº›</a:t>
            </a:fld>
            <a:endParaRPr lang="es-ES"/>
          </a:p>
        </p:txBody>
      </p:sp>
    </p:spTree>
    <p:extLst>
      <p:ext uri="{BB962C8B-B14F-4D97-AF65-F5344CB8AC3E}">
        <p14:creationId xmlns:p14="http://schemas.microsoft.com/office/powerpoint/2010/main" val="190209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CA89891-4080-4881-831D-D94D38031EEF}" type="datetimeFigureOut">
              <a:rPr lang="es-ES" smtClean="0"/>
              <a:t>11/02/2022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1D1F76-AC61-47CB-971B-EFEF8A3529E9}" type="slidenum">
              <a:rPr lang="es-ES" smtClean="0"/>
              <a:t>‹Nº›</a:t>
            </a:fld>
            <a:endParaRPr lang="es-ES"/>
          </a:p>
        </p:txBody>
      </p:sp>
    </p:spTree>
    <p:extLst>
      <p:ext uri="{BB962C8B-B14F-4D97-AF65-F5344CB8AC3E}">
        <p14:creationId xmlns:p14="http://schemas.microsoft.com/office/powerpoint/2010/main" val="270591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CA89891-4080-4881-831D-D94D38031EEF}" type="datetimeFigureOut">
              <a:rPr lang="es-ES" smtClean="0"/>
              <a:t>11/02/2022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F1D1F76-AC61-47CB-971B-EFEF8A3529E9}" type="slidenum">
              <a:rPr lang="es-ES" smtClean="0"/>
              <a:t>‹Nº›</a:t>
            </a:fld>
            <a:endParaRPr lang="es-ES"/>
          </a:p>
        </p:txBody>
      </p:sp>
    </p:spTree>
    <p:extLst>
      <p:ext uri="{BB962C8B-B14F-4D97-AF65-F5344CB8AC3E}">
        <p14:creationId xmlns:p14="http://schemas.microsoft.com/office/powerpoint/2010/main" val="393091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CA89891-4080-4881-831D-D94D38031EEF}" type="datetimeFigureOut">
              <a:rPr lang="es-ES" smtClean="0"/>
              <a:t>11/02/2022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F1D1F76-AC61-47CB-971B-EFEF8A3529E9}" type="slidenum">
              <a:rPr lang="es-ES" smtClean="0"/>
              <a:t>‹Nº›</a:t>
            </a:fld>
            <a:endParaRPr lang="es-ES"/>
          </a:p>
        </p:txBody>
      </p:sp>
    </p:spTree>
    <p:extLst>
      <p:ext uri="{BB962C8B-B14F-4D97-AF65-F5344CB8AC3E}">
        <p14:creationId xmlns:p14="http://schemas.microsoft.com/office/powerpoint/2010/main" val="64558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CA89891-4080-4881-831D-D94D38031EEF}" type="datetimeFigureOut">
              <a:rPr lang="es-ES" smtClean="0"/>
              <a:t>11/02/2022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F1D1F76-AC61-47CB-971B-EFEF8A3529E9}" type="slidenum">
              <a:rPr lang="es-ES" smtClean="0"/>
              <a:t>‹Nº›</a:t>
            </a:fld>
            <a:endParaRPr lang="es-ES"/>
          </a:p>
        </p:txBody>
      </p:sp>
    </p:spTree>
    <p:extLst>
      <p:ext uri="{BB962C8B-B14F-4D97-AF65-F5344CB8AC3E}">
        <p14:creationId xmlns:p14="http://schemas.microsoft.com/office/powerpoint/2010/main" val="257670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89891-4080-4881-831D-D94D38031EEF}" type="datetimeFigureOut">
              <a:rPr lang="es-ES" smtClean="0"/>
              <a:t>11/02/2022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F1D1F76-AC61-47CB-971B-EFEF8A3529E9}" type="slidenum">
              <a:rPr lang="es-ES" smtClean="0"/>
              <a:t>‹Nº›</a:t>
            </a:fld>
            <a:endParaRPr lang="es-ES"/>
          </a:p>
        </p:txBody>
      </p:sp>
    </p:spTree>
    <p:extLst>
      <p:ext uri="{BB962C8B-B14F-4D97-AF65-F5344CB8AC3E}">
        <p14:creationId xmlns:p14="http://schemas.microsoft.com/office/powerpoint/2010/main" val="336773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CA89891-4080-4881-831D-D94D38031EEF}" type="datetimeFigureOut">
              <a:rPr lang="es-ES" smtClean="0"/>
              <a:t>11/02/2022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F1D1F76-AC61-47CB-971B-EFEF8A3529E9}" type="slidenum">
              <a:rPr lang="es-ES" smtClean="0"/>
              <a:t>‹Nº›</a:t>
            </a:fld>
            <a:endParaRPr lang="es-ES"/>
          </a:p>
        </p:txBody>
      </p:sp>
    </p:spTree>
    <p:extLst>
      <p:ext uri="{BB962C8B-B14F-4D97-AF65-F5344CB8AC3E}">
        <p14:creationId xmlns:p14="http://schemas.microsoft.com/office/powerpoint/2010/main" val="281683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CA89891-4080-4881-831D-D94D38031EEF}" type="datetimeFigureOut">
              <a:rPr lang="es-ES" smtClean="0"/>
              <a:t>11/02/2022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F1D1F76-AC61-47CB-971B-EFEF8A3529E9}" type="slidenum">
              <a:rPr lang="es-ES" smtClean="0"/>
              <a:t>‹Nº›</a:t>
            </a:fld>
            <a:endParaRPr lang="es-ES"/>
          </a:p>
        </p:txBody>
      </p:sp>
    </p:spTree>
    <p:extLst>
      <p:ext uri="{BB962C8B-B14F-4D97-AF65-F5344CB8AC3E}">
        <p14:creationId xmlns:p14="http://schemas.microsoft.com/office/powerpoint/2010/main" val="126344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89891-4080-4881-831D-D94D38031EEF}" type="datetimeFigureOut">
              <a:rPr lang="es-ES" smtClean="0"/>
              <a:t>11/02/2022</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D1F76-AC61-47CB-971B-EFEF8A3529E9}" type="slidenum">
              <a:rPr lang="es-ES" smtClean="0"/>
              <a:t>‹Nº›</a:t>
            </a:fld>
            <a:endParaRPr lang="es-ES"/>
          </a:p>
        </p:txBody>
      </p:sp>
    </p:spTree>
    <p:extLst>
      <p:ext uri="{BB962C8B-B14F-4D97-AF65-F5344CB8AC3E}">
        <p14:creationId xmlns:p14="http://schemas.microsoft.com/office/powerpoint/2010/main" val="295587749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oleObject" Target="../embeddings/oleObject10.bin"/><Relationship Id="rId7" Type="http://schemas.openxmlformats.org/officeDocument/2006/relationships/hyperlink" Target="http://www.marshmallow-games.com/"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hyperlink" Target="mailto:cristina@marshmallow-games.com" TargetMode="External"/><Relationship Id="rId5" Type="http://schemas.openxmlformats.org/officeDocument/2006/relationships/image" Target="../media/image34.png"/><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oleObject" Target="../embeddings/oleObject11.bin"/><Relationship Id="rId7"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hyperlink" Target="http://www.metawellness.it/" TargetMode="External"/><Relationship Id="rId5" Type="http://schemas.openxmlformats.org/officeDocument/2006/relationships/hyperlink" Target="mailto:dino.nardozza@gmail.com" TargetMode="Externa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oleObject" Target="../embeddings/oleObject12.bin"/><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hyperlink" Target="http://www.nextome.net/" TargetMode="External"/><Relationship Id="rId5" Type="http://schemas.openxmlformats.org/officeDocument/2006/relationships/hyperlink" Target="mailto:d.colucci@nextome.net" TargetMode="Externa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oleObject" Target="../embeddings/oleObject13.bin"/><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hyperlink" Target="http://www.reco326.com/" TargetMode="External"/><Relationship Id="rId5" Type="http://schemas.openxmlformats.org/officeDocument/2006/relationships/hyperlink" Target="mailto:giuseppe.greco@reco326.com" TargetMode="Externa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oleObject" Target="../embeddings/oleObject14.bin"/><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hyperlink" Target="http://www.vidyasoft.it/" TargetMode="External"/><Relationship Id="rId5" Type="http://schemas.openxmlformats.org/officeDocument/2006/relationships/hyperlink" Target="mailto:alessandro.fiore@vidyasoft.it" TargetMode="Externa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8" Type="http://schemas.openxmlformats.org/officeDocument/2006/relationships/hyperlink" Target="http://www.sistema.puglia.it/" TargetMode="External"/><Relationship Id="rId3" Type="http://schemas.openxmlformats.org/officeDocument/2006/relationships/oleObject" Target="../embeddings/oleObject15.bin"/><Relationship Id="rId7" Type="http://schemas.openxmlformats.org/officeDocument/2006/relationships/hyperlink" Target="mailto:fdi@pugliasviluppo.regione.puglia.it" TargetMode="External"/><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2.png"/><Relationship Id="rId5" Type="http://schemas.openxmlformats.org/officeDocument/2006/relationships/hyperlink" Target="http://www.pugliasviluppo.eu/" TargetMode="External"/><Relationship Id="rId4" Type="http://schemas.openxmlformats.org/officeDocument/2006/relationships/image" Target="../media/image11.emf"/><Relationship Id="rId9"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hyperlink" Target="http://www.internazionalizzazione.regione.puglia.it/" TargetMode="External"/><Relationship Id="rId3" Type="http://schemas.openxmlformats.org/officeDocument/2006/relationships/oleObject" Target="../embeddings/oleObject1.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hyperlink" Target="http://www.pugliasviluppo.eu/" TargetMode="External"/><Relationship Id="rId4" Type="http://schemas.openxmlformats.org/officeDocument/2006/relationships/image" Target="../media/image11.emf"/><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oleObject" Target="../embeddings/oleObject2.bin"/><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jpg"/><Relationship Id="rId2" Type="http://schemas.openxmlformats.org/officeDocument/2006/relationships/slideLayout" Target="../slideLayouts/slideLayout2.xml"/><Relationship Id="rId16" Type="http://schemas.openxmlformats.org/officeDocument/2006/relationships/image" Target="../media/image26.png"/><Relationship Id="rId1" Type="http://schemas.openxmlformats.org/officeDocument/2006/relationships/vmlDrawing" Target="../drawings/vmlDrawing2.v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1.emf"/><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oleObject" Target="../embeddings/oleObject3.bin"/><Relationship Id="rId7" Type="http://schemas.openxmlformats.org/officeDocument/2006/relationships/image" Target="../media/image28.png"/><Relationship Id="rId12" Type="http://schemas.openxmlformats.org/officeDocument/2006/relationships/slide" Target="slide9.xml"/><Relationship Id="rId17" Type="http://schemas.openxmlformats.org/officeDocument/2006/relationships/slide" Target="slide8.xml"/><Relationship Id="rId2" Type="http://schemas.openxmlformats.org/officeDocument/2006/relationships/slideLayout" Target="../slideLayouts/slideLayout1.xml"/><Relationship Id="rId16" Type="http://schemas.openxmlformats.org/officeDocument/2006/relationships/slide" Target="slide7.xml"/><Relationship Id="rId1" Type="http://schemas.openxmlformats.org/officeDocument/2006/relationships/vmlDrawing" Target="../drawings/vmlDrawing3.vml"/><Relationship Id="rId6" Type="http://schemas.openxmlformats.org/officeDocument/2006/relationships/hyperlink" Target="http://www.pugliasviluppo.eu/" TargetMode="External"/><Relationship Id="rId11" Type="http://schemas.openxmlformats.org/officeDocument/2006/relationships/slide" Target="slide12.xml"/><Relationship Id="rId5" Type="http://schemas.openxmlformats.org/officeDocument/2006/relationships/image" Target="../media/image13.png"/><Relationship Id="rId15" Type="http://schemas.openxmlformats.org/officeDocument/2006/relationships/slide" Target="slide6.xml"/><Relationship Id="rId10" Type="http://schemas.openxmlformats.org/officeDocument/2006/relationships/slide" Target="slide14.xml"/><Relationship Id="rId4" Type="http://schemas.openxmlformats.org/officeDocument/2006/relationships/image" Target="../media/image11.emf"/><Relationship Id="rId9" Type="http://schemas.openxmlformats.org/officeDocument/2006/relationships/slide" Target="slide13.xml"/><Relationship Id="rId14"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oleObject" Target="../embeddings/oleObject4.bin"/><Relationship Id="rId7" Type="http://schemas.openxmlformats.org/officeDocument/2006/relationships/hyperlink" Target="http://www.apuliasoft.com/"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hyperlink" Target="mailto:giuseppe.santoro@apuliasoft.com" TargetMode="External"/><Relationship Id="rId5" Type="http://schemas.openxmlformats.org/officeDocument/2006/relationships/image" Target="../media/image29.jp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oleObject" Target="../embeddings/oleObject5.bin"/><Relationship Id="rId7"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hyperlink" Target="http://www.buildnn.com/" TargetMode="External"/><Relationship Id="rId5" Type="http://schemas.openxmlformats.org/officeDocument/2006/relationships/hyperlink" Target="mailto:vincenzo.marino@buildnn.com" TargetMode="Externa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oleObject" Target="../embeddings/oleObject6.bin"/><Relationship Id="rId7"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hyperlink" Target="http://www.etciuu.com/" TargetMode="External"/><Relationship Id="rId5" Type="http://schemas.openxmlformats.org/officeDocument/2006/relationships/hyperlink" Target="mailto:marco@etciuu.com" TargetMode="Externa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oleObject" Target="../embeddings/oleObject7.bin"/><Relationship Id="rId7" Type="http://schemas.openxmlformats.org/officeDocument/2006/relationships/hyperlink" Target="http://www.hrcoffee.it/"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hyperlink" Target="mailto:davide.depalma@hrcoffee.it" TargetMode="External"/><Relationship Id="rId5" Type="http://schemas.openxmlformats.org/officeDocument/2006/relationships/image" Target="../media/image32.pn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8.bin"/><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hyperlink" Target="http://www.icommlab.com/" TargetMode="External"/><Relationship Id="rId5" Type="http://schemas.openxmlformats.org/officeDocument/2006/relationships/hyperlink" Target="mailto:g.lenoci@icommlab.com" TargetMode="External"/><Relationship Id="rId4" Type="http://schemas.openxmlformats.org/officeDocument/2006/relationships/image" Target="../media/image11.emf"/><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05" t="18091" r="1262" b="32551"/>
          <a:stretch>
            <a:fillRect/>
          </a:stretch>
        </p:blipFill>
        <p:spPr>
          <a:xfrm>
            <a:off x="0" y="0"/>
            <a:ext cx="12192000" cy="6858000"/>
          </a:xfrm>
          <a:prstGeom prst="rect">
            <a:avLst/>
          </a:prstGeom>
        </p:spPr>
      </p:pic>
      <p:grpSp>
        <p:nvGrpSpPr>
          <p:cNvPr id="3" name="Group 3"/>
          <p:cNvGrpSpPr>
            <a:grpSpLocks noChangeAspect="1"/>
          </p:cNvGrpSpPr>
          <p:nvPr/>
        </p:nvGrpSpPr>
        <p:grpSpPr>
          <a:xfrm>
            <a:off x="7207997" y="770767"/>
            <a:ext cx="4850145" cy="4859861"/>
            <a:chOff x="0" y="0"/>
            <a:chExt cx="10143490" cy="10163810"/>
          </a:xfrm>
        </p:grpSpPr>
        <p:sp>
          <p:nvSpPr>
            <p:cNvPr id="4" name="Freeform 4"/>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3"/>
              <a:stretch>
                <a:fillRect t="-25" b="-25"/>
              </a:stretch>
            </a:blipFill>
          </p:spPr>
        </p:sp>
        <p:sp>
          <p:nvSpPr>
            <p:cNvPr id="5" name="Freeform 5"/>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4"/>
              <a:stretch>
                <a:fillRect l="-60837" r="-60837"/>
              </a:stretch>
            </a:blipFill>
          </p:spPr>
        </p:sp>
        <p:sp>
          <p:nvSpPr>
            <p:cNvPr id="6" name="Freeform 6"/>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5"/>
              <a:stretch>
                <a:fillRect l="-100070"/>
              </a:stretch>
            </a:blipFill>
          </p:spPr>
        </p:sp>
      </p:grpSp>
      <p:pic>
        <p:nvPicPr>
          <p:cNvPr id="7" name="Picture 7"/>
          <p:cNvPicPr>
            <a:picLocks noChangeAspect="1"/>
          </p:cNvPicPr>
          <p:nvPr/>
        </p:nvPicPr>
        <p:blipFill>
          <a:blip r:embed="rId6"/>
          <a:srcRect/>
          <a:stretch>
            <a:fillRect/>
          </a:stretch>
        </p:blipFill>
        <p:spPr>
          <a:xfrm>
            <a:off x="540451" y="1965123"/>
            <a:ext cx="3036879" cy="2274373"/>
          </a:xfrm>
          <a:prstGeom prst="rect">
            <a:avLst/>
          </a:prstGeom>
        </p:spPr>
      </p:pic>
      <p:pic>
        <p:nvPicPr>
          <p:cNvPr id="8" name="Picture 8"/>
          <p:cNvPicPr>
            <a:picLocks noChangeAspect="1"/>
          </p:cNvPicPr>
          <p:nvPr/>
        </p:nvPicPr>
        <p:blipFill>
          <a:blip r:embed="rId7"/>
          <a:srcRect/>
          <a:stretch>
            <a:fillRect/>
          </a:stretch>
        </p:blipFill>
        <p:spPr>
          <a:xfrm>
            <a:off x="3797336" y="1877304"/>
            <a:ext cx="2110495" cy="2450010"/>
          </a:xfrm>
          <a:prstGeom prst="rect">
            <a:avLst/>
          </a:prstGeom>
        </p:spPr>
      </p:pic>
      <p:pic>
        <p:nvPicPr>
          <p:cNvPr id="9" name="Picture 9"/>
          <p:cNvPicPr>
            <a:picLocks noChangeAspect="1"/>
          </p:cNvPicPr>
          <p:nvPr/>
        </p:nvPicPr>
        <p:blipFill>
          <a:blip r:embed="rId8"/>
          <a:srcRect/>
          <a:stretch>
            <a:fillRect/>
          </a:stretch>
        </p:blipFill>
        <p:spPr>
          <a:xfrm>
            <a:off x="5200534" y="3038809"/>
            <a:ext cx="700947" cy="613329"/>
          </a:xfrm>
          <a:prstGeom prst="rect">
            <a:avLst/>
          </a:prstGeom>
        </p:spPr>
      </p:pic>
      <p:pic>
        <p:nvPicPr>
          <p:cNvPr id="10" name="Picture 10"/>
          <p:cNvPicPr>
            <a:picLocks noChangeAspect="1"/>
          </p:cNvPicPr>
          <p:nvPr/>
        </p:nvPicPr>
        <p:blipFill>
          <a:blip r:embed="rId9"/>
          <a:srcRect/>
          <a:stretch>
            <a:fillRect/>
          </a:stretch>
        </p:blipFill>
        <p:spPr>
          <a:xfrm>
            <a:off x="3388437" y="770767"/>
            <a:ext cx="2386314" cy="560202"/>
          </a:xfrm>
          <a:prstGeom prst="rect">
            <a:avLst/>
          </a:prstGeom>
        </p:spPr>
      </p:pic>
      <p:pic>
        <p:nvPicPr>
          <p:cNvPr id="11" name="Picture 11"/>
          <p:cNvPicPr>
            <a:picLocks noChangeAspect="1"/>
          </p:cNvPicPr>
          <p:nvPr/>
        </p:nvPicPr>
        <p:blipFill>
          <a:blip r:embed="rId10"/>
          <a:srcRect/>
          <a:stretch>
            <a:fillRect/>
          </a:stretch>
        </p:blipFill>
        <p:spPr>
          <a:xfrm>
            <a:off x="406153" y="4650253"/>
            <a:ext cx="6697415" cy="732979"/>
          </a:xfrm>
          <a:prstGeom prst="rect">
            <a:avLst/>
          </a:prstGeom>
        </p:spPr>
      </p:pic>
      <p:pic>
        <p:nvPicPr>
          <p:cNvPr id="12" name="Picture 12"/>
          <p:cNvPicPr>
            <a:picLocks noChangeAspect="1"/>
          </p:cNvPicPr>
          <p:nvPr/>
        </p:nvPicPr>
        <p:blipFill>
          <a:blip r:embed="rId11"/>
          <a:srcRect/>
          <a:stretch>
            <a:fillRect/>
          </a:stretch>
        </p:blipFill>
        <p:spPr>
          <a:xfrm>
            <a:off x="3809445" y="5764381"/>
            <a:ext cx="4573110" cy="8156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o 11">
            <a:extLst>
              <a:ext uri="{FF2B5EF4-FFF2-40B4-BE49-F238E27FC236}">
                <a16:creationId xmlns:a16="http://schemas.microsoft.com/office/drawing/2014/main" id="{1EF59385-7098-4606-999B-C76AAB0E9DF4}"/>
              </a:ext>
            </a:extLst>
          </p:cNvPr>
          <p:cNvGraphicFramePr>
            <a:graphicFrameLocks noChangeAspect="1"/>
          </p:cNvGraphicFramePr>
          <p:nvPr>
            <p:extLst>
              <p:ext uri="{D42A27DB-BD31-4B8C-83A1-F6EECF244321}">
                <p14:modId xmlns:p14="http://schemas.microsoft.com/office/powerpoint/2010/main" val="1169293444"/>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16387" name="Acrobat Document" r:id="rId3" imgW="6515055" imgH="7314920" progId="Acrobat.Document.DC">
                  <p:embed/>
                </p:oleObj>
              </mc:Choice>
              <mc:Fallback>
                <p:oleObj name="Acrobat Document" r:id="rId3" imgW="6515055" imgH="7314920" progId="Acrobat.Document.DC">
                  <p:embed/>
                  <p:pic>
                    <p:nvPicPr>
                      <p:cNvPr id="4" name="Objeto 3">
                        <a:extLst>
                          <a:ext uri="{FF2B5EF4-FFF2-40B4-BE49-F238E27FC236}">
                            <a16:creationId xmlns:a16="http://schemas.microsoft.com/office/drawing/2014/main" id="{45E74D84-D08D-467C-8C73-9AB950EE8770}"/>
                          </a:ext>
                        </a:extLst>
                      </p:cNvPr>
                      <p:cNvPicPr/>
                      <p:nvPr/>
                    </p:nvPicPr>
                    <p:blipFill>
                      <a:blip r:embed="rId4"/>
                      <a:stretch>
                        <a:fillRect/>
                      </a:stretch>
                    </p:blipFill>
                    <p:spPr>
                      <a:xfrm>
                        <a:off x="-1" y="566501"/>
                        <a:ext cx="12191999" cy="13687924"/>
                      </a:xfrm>
                      <a:prstGeom prst="rect">
                        <a:avLst/>
                      </a:prstGeom>
                    </p:spPr>
                  </p:pic>
                </p:oleObj>
              </mc:Fallback>
            </mc:AlternateContent>
          </a:graphicData>
        </a:graphic>
      </p:graphicFrame>
      <p:pic>
        <p:nvPicPr>
          <p:cNvPr id="5" name="Imagen 4" descr="Logotipo, nombre de la empresa&#10;&#10;Descripción generada automáticamente">
            <a:extLst>
              <a:ext uri="{FF2B5EF4-FFF2-40B4-BE49-F238E27FC236}">
                <a16:creationId xmlns:a16="http://schemas.microsoft.com/office/drawing/2014/main" id="{2D04270F-93C4-44DD-AA82-F9182E88AE6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200" y="845228"/>
            <a:ext cx="3468841" cy="1951223"/>
          </a:xfrm>
          <a:prstGeom prst="rect">
            <a:avLst/>
          </a:prstGeom>
        </p:spPr>
      </p:pic>
      <p:sp>
        <p:nvSpPr>
          <p:cNvPr id="2" name="Título 1">
            <a:extLst>
              <a:ext uri="{FF2B5EF4-FFF2-40B4-BE49-F238E27FC236}">
                <a16:creationId xmlns:a16="http://schemas.microsoft.com/office/drawing/2014/main" id="{5D1C05E0-097D-491C-9A9C-690C0436FB76}"/>
              </a:ext>
            </a:extLst>
          </p:cNvPr>
          <p:cNvSpPr>
            <a:spLocks noGrp="1"/>
          </p:cNvSpPr>
          <p:nvPr>
            <p:ph type="ctrTitle"/>
          </p:nvPr>
        </p:nvSpPr>
        <p:spPr>
          <a:xfrm>
            <a:off x="547381" y="1435018"/>
            <a:ext cx="11568419" cy="5176007"/>
          </a:xfrm>
        </p:spPr>
        <p:txBody>
          <a:bodyPr numCol="2" anchor="t">
            <a:noAutofit/>
          </a:bodyPr>
          <a:lstStyle/>
          <a:p>
            <a:pPr>
              <a:lnSpc>
                <a:spcPct val="250000"/>
              </a:lnSpc>
            </a:pPr>
            <a:r>
              <a:rPr lang="es-ES" sz="35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br>
              <a:rPr lang="es-ES" sz="1100" dirty="0">
                <a:effectLst>
                  <a:outerShdw blurRad="38100" dist="38100" dir="2700000" algn="tl">
                    <a:srgbClr val="000000">
                      <a:alpha val="43137"/>
                    </a:srgbClr>
                  </a:outerShdw>
                </a:effectLst>
                <a:latin typeface="Garamond" panose="02020404030301010803" pitchFamily="18" charset="0"/>
              </a:rPr>
            </a:br>
            <a:endParaRPr lang="es-ES" sz="1100" dirty="0">
              <a:effectLst>
                <a:outerShdw blurRad="38100" dist="38100" dir="2700000" algn="tl">
                  <a:srgbClr val="000000">
                    <a:alpha val="43137"/>
                  </a:srgbClr>
                </a:outerShdw>
              </a:effectLst>
              <a:latin typeface="Garamond" panose="02020404030301010803" pitchFamily="18" charset="0"/>
            </a:endParaRPr>
          </a:p>
        </p:txBody>
      </p:sp>
      <p:sp>
        <p:nvSpPr>
          <p:cNvPr id="9" name="CuadroTexto 8">
            <a:extLst>
              <a:ext uri="{FF2B5EF4-FFF2-40B4-BE49-F238E27FC236}">
                <a16:creationId xmlns:a16="http://schemas.microsoft.com/office/drawing/2014/main" id="{99718200-7BF7-4809-83E6-55C045E8567B}"/>
              </a:ext>
            </a:extLst>
          </p:cNvPr>
          <p:cNvSpPr txBox="1"/>
          <p:nvPr/>
        </p:nvSpPr>
        <p:spPr>
          <a:xfrm>
            <a:off x="958061" y="2486695"/>
            <a:ext cx="4306967" cy="2800767"/>
          </a:xfrm>
          <a:prstGeom prst="rect">
            <a:avLst/>
          </a:prstGeom>
          <a:noFill/>
        </p:spPr>
        <p:txBody>
          <a:bodyPr wrap="square" rtlCol="0">
            <a:spAutoFit/>
          </a:bodyPr>
          <a:lstStyle/>
          <a:p>
            <a:r>
              <a:rPr lang="it-IT" sz="1600" b="1" dirty="0">
                <a:latin typeface="Garamond" panose="02020404030301010803" pitchFamily="18" charset="0"/>
              </a:rPr>
              <a:t>Marshmallow Games srl</a:t>
            </a:r>
          </a:p>
          <a:p>
            <a:r>
              <a:rPr lang="it-IT" sz="1600" dirty="0">
                <a:latin typeface="Garamond" panose="02020404030301010803" pitchFamily="18" charset="0"/>
              </a:rPr>
              <a:t>Via Giovanni Di Cagno Abbrescia, 17/B-C</a:t>
            </a:r>
          </a:p>
          <a:p>
            <a:r>
              <a:rPr lang="it-IT" sz="1600" dirty="0">
                <a:latin typeface="Garamond" panose="02020404030301010803" pitchFamily="18" charset="0"/>
              </a:rPr>
              <a:t>70126 Bari (BA)</a:t>
            </a:r>
          </a:p>
          <a:p>
            <a:r>
              <a:rPr lang="en-US" sz="1600" dirty="0">
                <a:latin typeface="Garamond" panose="02020404030301010803" pitchFamily="18" charset="0"/>
              </a:rPr>
              <a:t>Italy</a:t>
            </a:r>
          </a:p>
          <a:p>
            <a:endParaRPr lang="en-US" sz="1600" dirty="0">
              <a:latin typeface="Garamond" panose="02020404030301010803" pitchFamily="18" charset="0"/>
            </a:endParaRPr>
          </a:p>
          <a:p>
            <a:r>
              <a:rPr lang="en-US" sz="1600" dirty="0">
                <a:latin typeface="Garamond" panose="02020404030301010803" pitchFamily="18" charset="0"/>
              </a:rPr>
              <a:t>+39 080 472 7867</a:t>
            </a:r>
          </a:p>
          <a:p>
            <a:r>
              <a:rPr lang="en-US" sz="1600" dirty="0">
                <a:latin typeface="Garamond" panose="02020404030301010803" pitchFamily="18" charset="0"/>
              </a:rPr>
              <a:t>Cristina </a:t>
            </a:r>
            <a:r>
              <a:rPr lang="en-US" sz="1600" dirty="0" err="1">
                <a:latin typeface="Garamond" panose="02020404030301010803" pitchFamily="18" charset="0"/>
              </a:rPr>
              <a:t>Angelillo</a:t>
            </a:r>
            <a:endParaRPr lang="en-US" sz="1600" dirty="0">
              <a:latin typeface="Garamond" panose="02020404030301010803" pitchFamily="18" charset="0"/>
            </a:endParaRPr>
          </a:p>
          <a:p>
            <a:r>
              <a:rPr lang="en-US" sz="1600" dirty="0">
                <a:latin typeface="Garamond" panose="02020404030301010803" pitchFamily="18" charset="0"/>
              </a:rPr>
              <a:t>CEO</a:t>
            </a:r>
          </a:p>
          <a:p>
            <a:r>
              <a:rPr lang="en-US" sz="1600" dirty="0">
                <a:latin typeface="Garamond" panose="02020404030301010803" pitchFamily="18" charset="0"/>
                <a:hlinkClick r:id="rId6"/>
              </a:rPr>
              <a:t>cristina@marshmallow-games.com</a:t>
            </a:r>
            <a:endParaRPr lang="en-US" sz="1600" dirty="0">
              <a:latin typeface="Garamond" panose="02020404030301010803" pitchFamily="18" charset="0"/>
            </a:endParaRPr>
          </a:p>
          <a:p>
            <a:endParaRPr lang="en-US" sz="1600" dirty="0">
              <a:latin typeface="Garamond" panose="02020404030301010803" pitchFamily="18" charset="0"/>
            </a:endParaRPr>
          </a:p>
          <a:p>
            <a:r>
              <a:rPr lang="en-US" sz="1600" dirty="0">
                <a:latin typeface="Garamond" panose="02020404030301010803" pitchFamily="18" charset="0"/>
                <a:hlinkClick r:id="rId7"/>
              </a:rPr>
              <a:t>www.marshmallow-games.com</a:t>
            </a:r>
            <a:endParaRPr lang="en-US" sz="1600" dirty="0">
              <a:latin typeface="Garamond" panose="02020404030301010803" pitchFamily="18" charset="0"/>
            </a:endParaRPr>
          </a:p>
        </p:txBody>
      </p:sp>
      <p:sp>
        <p:nvSpPr>
          <p:cNvPr id="10" name="CuadroTexto 9">
            <a:extLst>
              <a:ext uri="{FF2B5EF4-FFF2-40B4-BE49-F238E27FC236}">
                <a16:creationId xmlns:a16="http://schemas.microsoft.com/office/drawing/2014/main" id="{9D5CC7AD-5321-4B29-A2CA-DD9B4DC9DFF5}"/>
              </a:ext>
            </a:extLst>
          </p:cNvPr>
          <p:cNvSpPr txBox="1"/>
          <p:nvPr/>
        </p:nvSpPr>
        <p:spPr>
          <a:xfrm>
            <a:off x="5265028" y="1041171"/>
            <a:ext cx="5674183" cy="5401479"/>
          </a:xfrm>
          <a:prstGeom prst="rect">
            <a:avLst/>
          </a:prstGeom>
          <a:noFill/>
        </p:spPr>
        <p:txBody>
          <a:bodyPr wrap="square" rtlCol="0">
            <a:spAutoFit/>
          </a:bodyPr>
          <a:lstStyle/>
          <a:p>
            <a:pPr algn="ctr">
              <a:spcAft>
                <a:spcPts val="600"/>
              </a:spcAft>
            </a:pPr>
            <a:r>
              <a:rPr lang="en-US" sz="1600" b="1" i="1" dirty="0">
                <a:latin typeface="Bahnschrift SemiBold" panose="020B0502040204020203" pitchFamily="34" charset="0"/>
              </a:rPr>
              <a:t>Sector specialization: </a:t>
            </a:r>
            <a:r>
              <a:rPr lang="en-US" sz="1600" b="1" i="1" dirty="0" err="1">
                <a:latin typeface="Bahnschrift SemiBold" panose="020B0502040204020203" pitchFamily="34" charset="0"/>
              </a:rPr>
              <a:t>Edtech</a:t>
            </a:r>
            <a:endParaRPr lang="en-US" sz="1600" b="1" i="1" dirty="0">
              <a:latin typeface="Bahnschrift SemiBold" panose="020B0502040204020203" pitchFamily="34" charset="0"/>
            </a:endParaRPr>
          </a:p>
          <a:p>
            <a:pPr algn="just">
              <a:spcAft>
                <a:spcPts val="600"/>
              </a:spcAft>
            </a:pPr>
            <a:endParaRPr lang="en-US" sz="1600" b="1" dirty="0">
              <a:latin typeface="Bahnschrift SemiBold" panose="020B0502040204020203" pitchFamily="34" charset="0"/>
            </a:endParaRPr>
          </a:p>
          <a:p>
            <a:pPr algn="just">
              <a:spcAft>
                <a:spcPts val="600"/>
              </a:spcAft>
            </a:pPr>
            <a:r>
              <a:rPr lang="en-US" sz="1600" dirty="0">
                <a:latin typeface="Bahnschrift SemiBold" panose="020B0502040204020203" pitchFamily="34" charset="0"/>
              </a:rPr>
              <a:t>Marshmallow Games, thanks to a proprietary technology, designs and develops educational apps for kids that help them learn in a fun way. Most of our apps were featured on the Apple App Store worldwide passing 2M downloads.</a:t>
            </a:r>
          </a:p>
          <a:p>
            <a:pPr algn="just">
              <a:spcAft>
                <a:spcPts val="600"/>
              </a:spcAft>
            </a:pPr>
            <a:r>
              <a:rPr lang="en-US" sz="1600" dirty="0">
                <a:latin typeface="Bahnschrift SemiBold" panose="020B0502040204020203" pitchFamily="34" charset="0"/>
              </a:rPr>
              <a:t>Our last app, Smart Tales, is a library of animated stories and games to stimulate the imagination and passion for STEM subjects. Within Smart Tales, kids can learn the basics of coding, mathematics and about environmental issues while being immersed in fun, vibrant storytelling worlds. </a:t>
            </a:r>
          </a:p>
          <a:p>
            <a:pPr algn="just">
              <a:spcAft>
                <a:spcPts val="600"/>
              </a:spcAft>
            </a:pPr>
            <a:r>
              <a:rPr lang="en-US" sz="1600" dirty="0">
                <a:latin typeface="Bahnschrift SemiBold" panose="020B0502040204020203" pitchFamily="34" charset="0"/>
              </a:rPr>
              <a:t>Before Smart Tales we released 20 apps that topped the charts in more than 120 countries and we partnered with brands in the media and entertainment industry, such as TIM, </a:t>
            </a:r>
            <a:r>
              <a:rPr lang="en-US" sz="1600" dirty="0" err="1">
                <a:latin typeface="Bahnschrift SemiBold" panose="020B0502040204020203" pitchFamily="34" charset="0"/>
              </a:rPr>
              <a:t>Clementoni</a:t>
            </a:r>
            <a:r>
              <a:rPr lang="en-US" sz="1600" dirty="0">
                <a:latin typeface="Bahnschrift SemiBold" panose="020B0502040204020203" pitchFamily="34" charset="0"/>
              </a:rPr>
              <a:t> and DNA.</a:t>
            </a:r>
          </a:p>
          <a:p>
            <a:pPr algn="just">
              <a:spcAft>
                <a:spcPts val="600"/>
              </a:spcAft>
            </a:pPr>
            <a:r>
              <a:rPr lang="en-US" sz="1600" dirty="0">
                <a:latin typeface="Bahnschrift SemiBold" panose="020B0502040204020203" pitchFamily="34" charset="0"/>
              </a:rPr>
              <a:t>Now we're launching </a:t>
            </a:r>
            <a:r>
              <a:rPr lang="en-US" sz="1600" dirty="0" err="1">
                <a:latin typeface="Bahnschrift SemiBold" panose="020B0502040204020203" pitchFamily="34" charset="0"/>
              </a:rPr>
              <a:t>ZenCreate</a:t>
            </a:r>
            <a:r>
              <a:rPr lang="en-US" sz="1600" dirty="0">
                <a:latin typeface="Bahnschrift SemiBold" panose="020B0502040204020203" pitchFamily="34" charset="0"/>
              </a:rPr>
              <a:t>, a no-code tool that aims to democratize interactive apps creation. With </a:t>
            </a:r>
            <a:r>
              <a:rPr lang="en-US" sz="1600" dirty="0" err="1">
                <a:latin typeface="Bahnschrift SemiBold" panose="020B0502040204020203" pitchFamily="34" charset="0"/>
              </a:rPr>
              <a:t>ZenCreate</a:t>
            </a:r>
            <a:r>
              <a:rPr lang="en-US" sz="1600" dirty="0">
                <a:latin typeface="Bahnschrift SemiBold" panose="020B0502040204020203" pitchFamily="34" charset="0"/>
              </a:rPr>
              <a:t> users could create highly interactive apps visually, in an easy way, from their PC or their tablet.</a:t>
            </a:r>
          </a:p>
        </p:txBody>
      </p:sp>
      <p:sp>
        <p:nvSpPr>
          <p:cNvPr id="13" name="Botón de acción: ir a inicio 12">
            <a:hlinkClick r:id="rId8" action="ppaction://hlinksldjump" highlightClick="1"/>
            <a:extLst>
              <a:ext uri="{FF2B5EF4-FFF2-40B4-BE49-F238E27FC236}">
                <a16:creationId xmlns:a16="http://schemas.microsoft.com/office/drawing/2014/main" id="{4253E0B0-2152-4730-B89A-15C4747F26E4}"/>
              </a:ext>
            </a:extLst>
          </p:cNvPr>
          <p:cNvSpPr/>
          <p:nvPr/>
        </p:nvSpPr>
        <p:spPr>
          <a:xfrm>
            <a:off x="1124125" y="5972467"/>
            <a:ext cx="528507" cy="537391"/>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A7480B88-2ED0-426E-B9D5-1DAAA391F33D}"/>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object 6">
            <a:extLst>
              <a:ext uri="{FF2B5EF4-FFF2-40B4-BE49-F238E27FC236}">
                <a16:creationId xmlns:a16="http://schemas.microsoft.com/office/drawing/2014/main" id="{5CF9D35A-9CB9-4EA5-B176-F3ACBCAF0B4A}"/>
              </a:ext>
            </a:extLst>
          </p:cNvPr>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sp>
        <p:nvSpPr>
          <p:cNvPr id="11" name="TextBox 37">
            <a:extLst>
              <a:ext uri="{FF2B5EF4-FFF2-40B4-BE49-F238E27FC236}">
                <a16:creationId xmlns:a16="http://schemas.microsoft.com/office/drawing/2014/main" id="{1B64A110-CA33-4661-AB42-D4A65A1C2CF0}"/>
              </a:ext>
            </a:extLst>
          </p:cNvPr>
          <p:cNvSpPr txBox="1"/>
          <p:nvPr/>
        </p:nvSpPr>
        <p:spPr>
          <a:xfrm>
            <a:off x="1247607" y="6561789"/>
            <a:ext cx="6973888" cy="338138"/>
          </a:xfrm>
          <a:prstGeom prst="rect">
            <a:avLst/>
          </a:prstGeom>
          <a:noFill/>
        </p:spPr>
        <p:txBody>
          <a:bodyPr>
            <a:spAutoFit/>
          </a:bodyPr>
          <a:lstStyle/>
          <a:p>
            <a:pPr algn="just" eaLnBrk="1" fontAlgn="auto" hangingPunct="1">
              <a:spcBef>
                <a:spcPts val="0"/>
              </a:spcBef>
              <a:spcAft>
                <a:spcPts val="0"/>
              </a:spcAft>
              <a:defRPr/>
            </a:pPr>
            <a:r>
              <a:rPr lang="en-US" sz="1600" b="1" dirty="0">
                <a:solidFill>
                  <a:schemeClr val="bg1"/>
                </a:solidFill>
                <a:latin typeface="Open Sans" panose="020B0606030504020204" pitchFamily="34" charset="0"/>
                <a:ea typeface="+mn-ea"/>
              </a:rPr>
              <a:t>www.investinpuglia.com</a:t>
            </a:r>
            <a:endParaRPr lang="en-GB" sz="1600" b="1" dirty="0">
              <a:solidFill>
                <a:schemeClr val="bg1"/>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905829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o 11">
            <a:extLst>
              <a:ext uri="{FF2B5EF4-FFF2-40B4-BE49-F238E27FC236}">
                <a16:creationId xmlns:a16="http://schemas.microsoft.com/office/drawing/2014/main" id="{BBEEA5B8-7276-47D7-BFC0-D57DB08B7AAC}"/>
              </a:ext>
            </a:extLst>
          </p:cNvPr>
          <p:cNvGraphicFramePr>
            <a:graphicFrameLocks noChangeAspect="1"/>
          </p:cNvGraphicFramePr>
          <p:nvPr>
            <p:extLst>
              <p:ext uri="{D42A27DB-BD31-4B8C-83A1-F6EECF244321}">
                <p14:modId xmlns:p14="http://schemas.microsoft.com/office/powerpoint/2010/main" val="1169293444"/>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17411" name="Acrobat Document" r:id="rId3" imgW="6515055" imgH="7314920" progId="Acrobat.Document.DC">
                  <p:embed/>
                </p:oleObj>
              </mc:Choice>
              <mc:Fallback>
                <p:oleObj name="Acrobat Document" r:id="rId3" imgW="6515055" imgH="7314920" progId="Acrobat.Document.DC">
                  <p:embed/>
                  <p:pic>
                    <p:nvPicPr>
                      <p:cNvPr id="4" name="Objeto 3">
                        <a:extLst>
                          <a:ext uri="{FF2B5EF4-FFF2-40B4-BE49-F238E27FC236}">
                            <a16:creationId xmlns:a16="http://schemas.microsoft.com/office/drawing/2014/main" id="{45E74D84-D08D-467C-8C73-9AB950EE8770}"/>
                          </a:ext>
                        </a:extLst>
                      </p:cNvPr>
                      <p:cNvPicPr/>
                      <p:nvPr/>
                    </p:nvPicPr>
                    <p:blipFill>
                      <a:blip r:embed="rId4"/>
                      <a:stretch>
                        <a:fillRect/>
                      </a:stretch>
                    </p:blipFill>
                    <p:spPr>
                      <a:xfrm>
                        <a:off x="-1" y="566501"/>
                        <a:ext cx="12191999" cy="13687924"/>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5D1C05E0-097D-491C-9A9C-690C0436FB76}"/>
              </a:ext>
            </a:extLst>
          </p:cNvPr>
          <p:cNvSpPr>
            <a:spLocks noGrp="1"/>
          </p:cNvSpPr>
          <p:nvPr>
            <p:ph type="ctrTitle"/>
          </p:nvPr>
        </p:nvSpPr>
        <p:spPr>
          <a:xfrm>
            <a:off x="547381" y="1435018"/>
            <a:ext cx="11568419" cy="5176007"/>
          </a:xfrm>
        </p:spPr>
        <p:txBody>
          <a:bodyPr numCol="2" anchor="t">
            <a:noAutofit/>
          </a:bodyPr>
          <a:lstStyle/>
          <a:p>
            <a:pPr>
              <a:lnSpc>
                <a:spcPct val="250000"/>
              </a:lnSpc>
            </a:pPr>
            <a:r>
              <a:rPr lang="es-ES" sz="35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br>
              <a:rPr lang="es-ES" sz="1100" dirty="0">
                <a:effectLst>
                  <a:outerShdw blurRad="38100" dist="38100" dir="2700000" algn="tl">
                    <a:srgbClr val="000000">
                      <a:alpha val="43137"/>
                    </a:srgbClr>
                  </a:outerShdw>
                </a:effectLst>
                <a:latin typeface="Garamond" panose="02020404030301010803" pitchFamily="18" charset="0"/>
              </a:rPr>
            </a:br>
            <a:endParaRPr lang="es-ES" sz="1100" dirty="0">
              <a:effectLst>
                <a:outerShdw blurRad="38100" dist="38100" dir="2700000" algn="tl">
                  <a:srgbClr val="000000">
                    <a:alpha val="43137"/>
                  </a:srgbClr>
                </a:outerShdw>
              </a:effectLst>
              <a:latin typeface="Garamond" panose="02020404030301010803" pitchFamily="18" charset="0"/>
            </a:endParaRPr>
          </a:p>
        </p:txBody>
      </p:sp>
      <p:sp>
        <p:nvSpPr>
          <p:cNvPr id="9" name="CuadroTexto 8">
            <a:extLst>
              <a:ext uri="{FF2B5EF4-FFF2-40B4-BE49-F238E27FC236}">
                <a16:creationId xmlns:a16="http://schemas.microsoft.com/office/drawing/2014/main" id="{99718200-7BF7-4809-83E6-55C045E8567B}"/>
              </a:ext>
            </a:extLst>
          </p:cNvPr>
          <p:cNvSpPr txBox="1"/>
          <p:nvPr/>
        </p:nvSpPr>
        <p:spPr>
          <a:xfrm>
            <a:off x="978553" y="2499527"/>
            <a:ext cx="4306967" cy="3046988"/>
          </a:xfrm>
          <a:prstGeom prst="rect">
            <a:avLst/>
          </a:prstGeom>
          <a:noFill/>
        </p:spPr>
        <p:txBody>
          <a:bodyPr wrap="square" rtlCol="0">
            <a:spAutoFit/>
          </a:bodyPr>
          <a:lstStyle/>
          <a:p>
            <a:r>
              <a:rPr lang="it-IT" sz="1600" b="1" dirty="0">
                <a:latin typeface="Garamond" panose="02020404030301010803" pitchFamily="18" charset="0"/>
              </a:rPr>
              <a:t>Metawellness Srl</a:t>
            </a:r>
          </a:p>
          <a:p>
            <a:r>
              <a:rPr lang="it-IT" sz="1600" dirty="0">
                <a:latin typeface="Garamond" panose="02020404030301010803" pitchFamily="18" charset="0"/>
              </a:rPr>
              <a:t>Via Petraglione 20</a:t>
            </a:r>
          </a:p>
          <a:p>
            <a:r>
              <a:rPr lang="it-IT" sz="1600" dirty="0">
                <a:latin typeface="Garamond" panose="02020404030301010803" pitchFamily="18" charset="0"/>
              </a:rPr>
              <a:t>70125 Bari (BA) </a:t>
            </a:r>
          </a:p>
          <a:p>
            <a:r>
              <a:rPr lang="it-IT" sz="1600" dirty="0">
                <a:latin typeface="Garamond" panose="02020404030301010803" pitchFamily="18" charset="0"/>
              </a:rPr>
              <a:t>Italy</a:t>
            </a:r>
          </a:p>
          <a:p>
            <a:endParaRPr lang="en-US" sz="1600" dirty="0">
              <a:latin typeface="Garamond" panose="02020404030301010803" pitchFamily="18" charset="0"/>
            </a:endParaRPr>
          </a:p>
          <a:p>
            <a:r>
              <a:rPr lang="en-US" sz="1600" dirty="0">
                <a:latin typeface="Garamond" panose="02020404030301010803" pitchFamily="18" charset="0"/>
              </a:rPr>
              <a:t>+39 080 502 1630</a:t>
            </a:r>
          </a:p>
          <a:p>
            <a:r>
              <a:rPr lang="en-US" sz="1600" dirty="0">
                <a:latin typeface="Garamond" panose="02020404030301010803" pitchFamily="18" charset="0"/>
              </a:rPr>
              <a:t>Gerardo </a:t>
            </a:r>
            <a:r>
              <a:rPr lang="en-US" sz="1600" dirty="0" err="1">
                <a:latin typeface="Garamond" panose="02020404030301010803" pitchFamily="18" charset="0"/>
              </a:rPr>
              <a:t>Nardozza</a:t>
            </a:r>
            <a:endParaRPr lang="en-US" sz="1600" dirty="0">
              <a:latin typeface="Garamond" panose="02020404030301010803" pitchFamily="18" charset="0"/>
            </a:endParaRPr>
          </a:p>
          <a:p>
            <a:r>
              <a:rPr lang="en-US" sz="1600" dirty="0">
                <a:latin typeface="Garamond" panose="02020404030301010803" pitchFamily="18" charset="0"/>
              </a:rPr>
              <a:t>CTO</a:t>
            </a:r>
          </a:p>
          <a:p>
            <a:r>
              <a:rPr lang="en-US" sz="1600" dirty="0">
                <a:latin typeface="Garamond" panose="02020404030301010803" pitchFamily="18" charset="0"/>
                <a:hlinkClick r:id="rId5"/>
              </a:rPr>
              <a:t>dino.nardozza@gmail.com</a:t>
            </a:r>
            <a:endParaRPr lang="en-US" sz="1600" dirty="0">
              <a:latin typeface="Garamond" panose="02020404030301010803" pitchFamily="18" charset="0"/>
            </a:endParaRPr>
          </a:p>
          <a:p>
            <a:endParaRPr lang="en-US" sz="1600" dirty="0">
              <a:latin typeface="Garamond" panose="02020404030301010803" pitchFamily="18" charset="0"/>
            </a:endParaRPr>
          </a:p>
          <a:p>
            <a:r>
              <a:rPr lang="en-US" sz="1600" dirty="0">
                <a:latin typeface="Garamond" panose="02020404030301010803" pitchFamily="18" charset="0"/>
                <a:hlinkClick r:id="rId6"/>
              </a:rPr>
              <a:t>www.metawellness.it</a:t>
            </a:r>
            <a:endParaRPr lang="en-US" sz="1600" dirty="0">
              <a:latin typeface="Garamond" panose="02020404030301010803" pitchFamily="18" charset="0"/>
            </a:endParaRPr>
          </a:p>
          <a:p>
            <a:endParaRPr lang="en-US" sz="1600" dirty="0">
              <a:latin typeface="Garamond" panose="02020404030301010803" pitchFamily="18" charset="0"/>
            </a:endParaRPr>
          </a:p>
        </p:txBody>
      </p:sp>
      <p:sp>
        <p:nvSpPr>
          <p:cNvPr id="10" name="CuadroTexto 9">
            <a:extLst>
              <a:ext uri="{FF2B5EF4-FFF2-40B4-BE49-F238E27FC236}">
                <a16:creationId xmlns:a16="http://schemas.microsoft.com/office/drawing/2014/main" id="{9D5CC7AD-5321-4B29-A2CA-DD9B4DC9DFF5}"/>
              </a:ext>
            </a:extLst>
          </p:cNvPr>
          <p:cNvSpPr txBox="1"/>
          <p:nvPr/>
        </p:nvSpPr>
        <p:spPr>
          <a:xfrm>
            <a:off x="5273181" y="1676107"/>
            <a:ext cx="5521637" cy="4924425"/>
          </a:xfrm>
          <a:prstGeom prst="rect">
            <a:avLst/>
          </a:prstGeom>
          <a:noFill/>
        </p:spPr>
        <p:txBody>
          <a:bodyPr wrap="square" rtlCol="0">
            <a:spAutoFit/>
          </a:bodyPr>
          <a:lstStyle/>
          <a:p>
            <a:pPr algn="ctr"/>
            <a:r>
              <a:rPr lang="en-US" sz="1600" b="1" i="1" dirty="0">
                <a:latin typeface="Bahnschrift SemiBold" panose="020B0502040204020203" pitchFamily="34" charset="0"/>
              </a:rPr>
              <a:t>Sector specialization: Wellness</a:t>
            </a:r>
          </a:p>
          <a:p>
            <a:pPr algn="just"/>
            <a:endParaRPr lang="en-US" sz="1600" b="1" dirty="0">
              <a:latin typeface="Bahnschrift SemiBold" panose="020B0502040204020203" pitchFamily="34" charset="0"/>
            </a:endParaRPr>
          </a:p>
          <a:p>
            <a:pPr algn="just"/>
            <a:endParaRPr lang="en-US" sz="1600" b="1" dirty="0">
              <a:latin typeface="Bahnschrift SemiBold" panose="020B0502040204020203" pitchFamily="34" charset="0"/>
            </a:endParaRPr>
          </a:p>
          <a:p>
            <a:pPr algn="just">
              <a:spcAft>
                <a:spcPts val="600"/>
              </a:spcAft>
            </a:pPr>
            <a:r>
              <a:rPr lang="en-US" sz="1600" dirty="0" err="1">
                <a:latin typeface="Bahnschrift SemiBold" panose="020B0502040204020203" pitchFamily="34" charset="0"/>
              </a:rPr>
              <a:t>Metawellness</a:t>
            </a:r>
            <a:r>
              <a:rPr lang="en-US" sz="1600" dirty="0">
                <a:latin typeface="Bahnschrift SemiBold" panose="020B0502040204020203" pitchFamily="34" charset="0"/>
              </a:rPr>
              <a:t> is an innovative startup that creates IoT products for athletes and dedicated and customized solutions for gyms and sports centers. </a:t>
            </a:r>
          </a:p>
          <a:p>
            <a:pPr algn="just">
              <a:spcAft>
                <a:spcPts val="600"/>
              </a:spcAft>
            </a:pPr>
            <a:r>
              <a:rPr lang="en-US" sz="1600" dirty="0">
                <a:latin typeface="Bahnschrift SemiBold" panose="020B0502040204020203" pitchFamily="34" charset="0"/>
              </a:rPr>
              <a:t>One of the products that has recently been developed is a special strap that can be applied to any of the better known smartwatches (Apple, Google, Huawei): in particular the strap allows the smartwatch to significantly improve the measurement of the user's parameters thanks to a special patented bell conformation that provides complete isolation to the smartwatch LEDs responsible for making the user vital parameters measurements. </a:t>
            </a:r>
          </a:p>
          <a:p>
            <a:pPr algn="just">
              <a:spcAft>
                <a:spcPts val="600"/>
              </a:spcAft>
            </a:pPr>
            <a:r>
              <a:rPr lang="en-US" sz="1600" dirty="0">
                <a:latin typeface="Bahnschrift SemiBold" panose="020B0502040204020203" pitchFamily="34" charset="0"/>
              </a:rPr>
              <a:t>In fact LEDs are negatively subjected to light or water that ruin the measurements which are therefore often unreliable. The </a:t>
            </a:r>
            <a:r>
              <a:rPr lang="en-US" sz="1600" dirty="0" err="1">
                <a:latin typeface="Bahnschrift SemiBold" panose="020B0502040204020203" pitchFamily="34" charset="0"/>
              </a:rPr>
              <a:t>Metawellness</a:t>
            </a:r>
            <a:r>
              <a:rPr lang="en-US" sz="1600" dirty="0">
                <a:latin typeface="Bahnschrift SemiBold" panose="020B0502040204020203" pitchFamily="34" charset="0"/>
              </a:rPr>
              <a:t> strap significantly reduces these errors.</a:t>
            </a:r>
          </a:p>
        </p:txBody>
      </p:sp>
      <p:pic>
        <p:nvPicPr>
          <p:cNvPr id="6" name="Imagen 5" descr="Texto, Logotipo&#10;&#10;Descripción generada automáticamente">
            <a:extLst>
              <a:ext uri="{FF2B5EF4-FFF2-40B4-BE49-F238E27FC236}">
                <a16:creationId xmlns:a16="http://schemas.microsoft.com/office/drawing/2014/main" id="{FF5E3A8B-F8B8-473D-8BDD-73908ED05B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81" y="1786409"/>
            <a:ext cx="3047619" cy="504763"/>
          </a:xfrm>
          <a:prstGeom prst="rect">
            <a:avLst/>
          </a:prstGeom>
        </p:spPr>
      </p:pic>
      <p:sp>
        <p:nvSpPr>
          <p:cNvPr id="13" name="Botón de acción: ir a inicio 12">
            <a:hlinkClick r:id="rId8" action="ppaction://hlinksldjump" highlightClick="1"/>
            <a:extLst>
              <a:ext uri="{FF2B5EF4-FFF2-40B4-BE49-F238E27FC236}">
                <a16:creationId xmlns:a16="http://schemas.microsoft.com/office/drawing/2014/main" id="{FF20CFD0-6BA8-4650-B9F1-471963F18214}"/>
              </a:ext>
            </a:extLst>
          </p:cNvPr>
          <p:cNvSpPr/>
          <p:nvPr/>
        </p:nvSpPr>
        <p:spPr>
          <a:xfrm>
            <a:off x="1124125" y="5972467"/>
            <a:ext cx="528507" cy="537391"/>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B7DB2985-8B49-4A23-B04C-C94DCF4DB88C}"/>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object 6">
            <a:extLst>
              <a:ext uri="{FF2B5EF4-FFF2-40B4-BE49-F238E27FC236}">
                <a16:creationId xmlns:a16="http://schemas.microsoft.com/office/drawing/2014/main" id="{942B6713-4CCB-4CBA-A16F-9742393C6822}"/>
              </a:ext>
            </a:extLst>
          </p:cNvPr>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spTree>
    <p:extLst>
      <p:ext uri="{BB962C8B-B14F-4D97-AF65-F5344CB8AC3E}">
        <p14:creationId xmlns:p14="http://schemas.microsoft.com/office/powerpoint/2010/main" val="299136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o 11">
            <a:extLst>
              <a:ext uri="{FF2B5EF4-FFF2-40B4-BE49-F238E27FC236}">
                <a16:creationId xmlns:a16="http://schemas.microsoft.com/office/drawing/2014/main" id="{02CC9C64-9B23-41D5-AF62-C26464D6F3E4}"/>
              </a:ext>
            </a:extLst>
          </p:cNvPr>
          <p:cNvGraphicFramePr>
            <a:graphicFrameLocks noChangeAspect="1"/>
          </p:cNvGraphicFramePr>
          <p:nvPr>
            <p:extLst>
              <p:ext uri="{D42A27DB-BD31-4B8C-83A1-F6EECF244321}">
                <p14:modId xmlns:p14="http://schemas.microsoft.com/office/powerpoint/2010/main" val="1169293444"/>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18435" name="Acrobat Document" r:id="rId3" imgW="6515055" imgH="7314920" progId="Acrobat.Document.DC">
                  <p:embed/>
                </p:oleObj>
              </mc:Choice>
              <mc:Fallback>
                <p:oleObj name="Acrobat Document" r:id="rId3" imgW="6515055" imgH="7314920" progId="Acrobat.Document.DC">
                  <p:embed/>
                  <p:pic>
                    <p:nvPicPr>
                      <p:cNvPr id="4" name="Objeto 3">
                        <a:extLst>
                          <a:ext uri="{FF2B5EF4-FFF2-40B4-BE49-F238E27FC236}">
                            <a16:creationId xmlns:a16="http://schemas.microsoft.com/office/drawing/2014/main" id="{45E74D84-D08D-467C-8C73-9AB950EE8770}"/>
                          </a:ext>
                        </a:extLst>
                      </p:cNvPr>
                      <p:cNvPicPr/>
                      <p:nvPr/>
                    </p:nvPicPr>
                    <p:blipFill>
                      <a:blip r:embed="rId4"/>
                      <a:stretch>
                        <a:fillRect/>
                      </a:stretch>
                    </p:blipFill>
                    <p:spPr>
                      <a:xfrm>
                        <a:off x="-1" y="566501"/>
                        <a:ext cx="12191999" cy="13687924"/>
                      </a:xfrm>
                      <a:prstGeom prst="rect">
                        <a:avLst/>
                      </a:prstGeom>
                    </p:spPr>
                  </p:pic>
                </p:oleObj>
              </mc:Fallback>
            </mc:AlternateContent>
          </a:graphicData>
        </a:graphic>
      </p:graphicFrame>
      <p:sp>
        <p:nvSpPr>
          <p:cNvPr id="9" name="CuadroTexto 8">
            <a:extLst>
              <a:ext uri="{FF2B5EF4-FFF2-40B4-BE49-F238E27FC236}">
                <a16:creationId xmlns:a16="http://schemas.microsoft.com/office/drawing/2014/main" id="{99718200-7BF7-4809-83E6-55C045E8567B}"/>
              </a:ext>
            </a:extLst>
          </p:cNvPr>
          <p:cNvSpPr txBox="1"/>
          <p:nvPr/>
        </p:nvSpPr>
        <p:spPr>
          <a:xfrm>
            <a:off x="1043482" y="2499527"/>
            <a:ext cx="4306967" cy="3046988"/>
          </a:xfrm>
          <a:prstGeom prst="rect">
            <a:avLst/>
          </a:prstGeom>
          <a:noFill/>
        </p:spPr>
        <p:txBody>
          <a:bodyPr wrap="square" rtlCol="0">
            <a:spAutoFit/>
          </a:bodyPr>
          <a:lstStyle/>
          <a:p>
            <a:r>
              <a:rPr lang="it-IT" sz="1600" b="1" dirty="0">
                <a:latin typeface="Garamond" panose="02020404030301010803" pitchFamily="18" charset="0"/>
              </a:rPr>
              <a:t>Nextome Srl</a:t>
            </a:r>
          </a:p>
          <a:p>
            <a:r>
              <a:rPr lang="it-IT" sz="1600" dirty="0">
                <a:latin typeface="Garamond" panose="02020404030301010803" pitchFamily="18" charset="0"/>
              </a:rPr>
              <a:t>Via San Francesco, 31</a:t>
            </a:r>
          </a:p>
          <a:p>
            <a:r>
              <a:rPr lang="it-IT" sz="1600" dirty="0">
                <a:latin typeface="Garamond" panose="02020404030301010803" pitchFamily="18" charset="0"/>
              </a:rPr>
              <a:t>70014 Conversano (BA)</a:t>
            </a:r>
          </a:p>
          <a:p>
            <a:r>
              <a:rPr lang="it-IT" sz="1600" dirty="0">
                <a:latin typeface="Garamond" panose="02020404030301010803" pitchFamily="18" charset="0"/>
              </a:rPr>
              <a:t>Italy</a:t>
            </a:r>
          </a:p>
          <a:p>
            <a:endParaRPr lang="en-US" sz="1600" dirty="0">
              <a:latin typeface="Garamond" panose="02020404030301010803" pitchFamily="18" charset="0"/>
            </a:endParaRPr>
          </a:p>
          <a:p>
            <a:r>
              <a:rPr lang="en-US" sz="1600" dirty="0">
                <a:latin typeface="Garamond" panose="02020404030301010803" pitchFamily="18" charset="0"/>
              </a:rPr>
              <a:t>+39 080 880 6915</a:t>
            </a:r>
          </a:p>
          <a:p>
            <a:r>
              <a:rPr lang="en-US" sz="1600" dirty="0">
                <a:latin typeface="Garamond" panose="02020404030301010803" pitchFamily="18" charset="0"/>
              </a:rPr>
              <a:t>Domenico Colucci</a:t>
            </a:r>
          </a:p>
          <a:p>
            <a:r>
              <a:rPr lang="en-US" sz="1600" dirty="0">
                <a:latin typeface="Garamond" panose="02020404030301010803" pitchFamily="18" charset="0"/>
              </a:rPr>
              <a:t>Founder &amp; CEO</a:t>
            </a:r>
          </a:p>
          <a:p>
            <a:r>
              <a:rPr lang="en-US" sz="1600" dirty="0">
                <a:latin typeface="Garamond" panose="02020404030301010803" pitchFamily="18" charset="0"/>
                <a:hlinkClick r:id="rId5"/>
              </a:rPr>
              <a:t>d.colucci@nextome.net</a:t>
            </a:r>
            <a:endParaRPr lang="en-US" sz="1600" dirty="0">
              <a:latin typeface="Garamond" panose="02020404030301010803" pitchFamily="18" charset="0"/>
            </a:endParaRPr>
          </a:p>
          <a:p>
            <a:endParaRPr lang="en-US" sz="1600" dirty="0">
              <a:latin typeface="Garamond" panose="02020404030301010803" pitchFamily="18" charset="0"/>
            </a:endParaRPr>
          </a:p>
          <a:p>
            <a:r>
              <a:rPr lang="en-US" sz="1600" dirty="0">
                <a:latin typeface="Garamond" panose="02020404030301010803" pitchFamily="18" charset="0"/>
                <a:hlinkClick r:id="rId6"/>
              </a:rPr>
              <a:t>www.nextome.net</a:t>
            </a:r>
            <a:endParaRPr lang="en-US" sz="1600" dirty="0">
              <a:latin typeface="Garamond" panose="02020404030301010803" pitchFamily="18" charset="0"/>
            </a:endParaRPr>
          </a:p>
          <a:p>
            <a:endParaRPr lang="en-US" sz="1600" dirty="0">
              <a:latin typeface="Garamond" panose="02020404030301010803" pitchFamily="18" charset="0"/>
            </a:endParaRPr>
          </a:p>
        </p:txBody>
      </p:sp>
      <p:sp>
        <p:nvSpPr>
          <p:cNvPr id="10" name="CuadroTexto 9">
            <a:extLst>
              <a:ext uri="{FF2B5EF4-FFF2-40B4-BE49-F238E27FC236}">
                <a16:creationId xmlns:a16="http://schemas.microsoft.com/office/drawing/2014/main" id="{9D5CC7AD-5321-4B29-A2CA-DD9B4DC9DFF5}"/>
              </a:ext>
            </a:extLst>
          </p:cNvPr>
          <p:cNvSpPr txBox="1"/>
          <p:nvPr/>
        </p:nvSpPr>
        <p:spPr>
          <a:xfrm>
            <a:off x="5501479" y="1808352"/>
            <a:ext cx="5440032" cy="2769989"/>
          </a:xfrm>
          <a:prstGeom prst="rect">
            <a:avLst/>
          </a:prstGeom>
          <a:noFill/>
        </p:spPr>
        <p:txBody>
          <a:bodyPr wrap="square" rtlCol="0">
            <a:spAutoFit/>
          </a:bodyPr>
          <a:lstStyle/>
          <a:p>
            <a:pPr algn="ctr">
              <a:spcAft>
                <a:spcPts val="600"/>
              </a:spcAft>
            </a:pPr>
            <a:r>
              <a:rPr lang="en-US" sz="1600" b="1" i="1" dirty="0">
                <a:latin typeface="Bahnschrift SemiBold" panose="020B0502040204020203" pitchFamily="34" charset="0"/>
              </a:rPr>
              <a:t>Sector specialization: ICT – software production</a:t>
            </a:r>
          </a:p>
          <a:p>
            <a:pPr algn="just">
              <a:spcAft>
                <a:spcPts val="600"/>
              </a:spcAft>
            </a:pPr>
            <a:endParaRPr lang="en-US" sz="1600" dirty="0">
              <a:latin typeface="Bahnschrift SemiBold" panose="020B0502040204020203" pitchFamily="34" charset="0"/>
            </a:endParaRPr>
          </a:p>
          <a:p>
            <a:pPr algn="just">
              <a:spcAft>
                <a:spcPts val="600"/>
              </a:spcAft>
            </a:pPr>
            <a:endParaRPr lang="en-US" sz="1600" dirty="0">
              <a:latin typeface="Bahnschrift SemiBold" panose="020B0502040204020203" pitchFamily="34" charset="0"/>
            </a:endParaRPr>
          </a:p>
          <a:p>
            <a:pPr algn="just">
              <a:spcAft>
                <a:spcPts val="600"/>
              </a:spcAft>
            </a:pPr>
            <a:r>
              <a:rPr lang="en-US" sz="1600" dirty="0" err="1">
                <a:latin typeface="Bahnschrift SemiBold" panose="020B0502040204020203" pitchFamily="34" charset="0"/>
              </a:rPr>
              <a:t>Nextome</a:t>
            </a:r>
            <a:r>
              <a:rPr lang="en-US" sz="1600" dirty="0">
                <a:latin typeface="Bahnschrift SemiBold" panose="020B0502040204020203" pitchFamily="34" charset="0"/>
              </a:rPr>
              <a:t> is leader in indoor positioning technology. </a:t>
            </a:r>
          </a:p>
          <a:p>
            <a:pPr algn="just">
              <a:spcAft>
                <a:spcPts val="600"/>
              </a:spcAft>
            </a:pPr>
            <a:r>
              <a:rPr lang="en-US" sz="1600" dirty="0" err="1">
                <a:latin typeface="Bahnschrift SemiBold" panose="020B0502040204020203" pitchFamily="34" charset="0"/>
              </a:rPr>
              <a:t>Nextome</a:t>
            </a:r>
            <a:r>
              <a:rPr lang="en-US" sz="1600" dirty="0">
                <a:latin typeface="Bahnschrift SemiBold" panose="020B0502040204020203" pitchFamily="34" charset="0"/>
              </a:rPr>
              <a:t> technology localizes, guides and tracks users and asset with a simple to install, ready-to-use and low cost app solution.</a:t>
            </a:r>
          </a:p>
          <a:p>
            <a:pPr>
              <a:spcAft>
                <a:spcPts val="600"/>
              </a:spcAft>
            </a:pPr>
            <a:endParaRPr lang="en-US" sz="1600" dirty="0">
              <a:latin typeface="Bahnschrift SemiBold" panose="020B0502040204020203" pitchFamily="34" charset="0"/>
            </a:endParaRPr>
          </a:p>
          <a:p>
            <a:pPr>
              <a:spcAft>
                <a:spcPts val="600"/>
              </a:spcAft>
            </a:pPr>
            <a:endParaRPr lang="es-ES" sz="1600" dirty="0">
              <a:latin typeface="Bahnschrift SemiBold" panose="020B0502040204020203" pitchFamily="34" charset="0"/>
            </a:endParaRPr>
          </a:p>
        </p:txBody>
      </p:sp>
      <p:pic>
        <p:nvPicPr>
          <p:cNvPr id="6" name="Imagen 5" descr="Logotipo, nombre de la empresa&#10;&#10;Descripción generada automáticamente">
            <a:extLst>
              <a:ext uri="{FF2B5EF4-FFF2-40B4-BE49-F238E27FC236}">
                <a16:creationId xmlns:a16="http://schemas.microsoft.com/office/drawing/2014/main" id="{22DE6631-20AA-45A6-9B97-959D3CC9A55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24125" y="1218344"/>
            <a:ext cx="1180016" cy="1180016"/>
          </a:xfrm>
          <a:prstGeom prst="rect">
            <a:avLst/>
          </a:prstGeom>
        </p:spPr>
      </p:pic>
      <p:sp>
        <p:nvSpPr>
          <p:cNvPr id="13" name="Botón de acción: ir a inicio 12">
            <a:hlinkClick r:id="rId8" action="ppaction://hlinksldjump" highlightClick="1"/>
            <a:extLst>
              <a:ext uri="{FF2B5EF4-FFF2-40B4-BE49-F238E27FC236}">
                <a16:creationId xmlns:a16="http://schemas.microsoft.com/office/drawing/2014/main" id="{C2C86D26-5368-42CB-8CBE-B4B7203F7216}"/>
              </a:ext>
            </a:extLst>
          </p:cNvPr>
          <p:cNvSpPr/>
          <p:nvPr/>
        </p:nvSpPr>
        <p:spPr>
          <a:xfrm>
            <a:off x="1124125" y="5972467"/>
            <a:ext cx="528507" cy="537391"/>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BA0D1E2F-8382-4861-82A9-3F336F1D8529}"/>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object 6">
            <a:extLst>
              <a:ext uri="{FF2B5EF4-FFF2-40B4-BE49-F238E27FC236}">
                <a16:creationId xmlns:a16="http://schemas.microsoft.com/office/drawing/2014/main" id="{DEC1344D-D97D-4F32-B06B-5B97CEA6D57B}"/>
              </a:ext>
            </a:extLst>
          </p:cNvPr>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sp>
        <p:nvSpPr>
          <p:cNvPr id="11" name="TextBox 37">
            <a:extLst>
              <a:ext uri="{FF2B5EF4-FFF2-40B4-BE49-F238E27FC236}">
                <a16:creationId xmlns:a16="http://schemas.microsoft.com/office/drawing/2014/main" id="{74179C87-DA9E-4C2C-B748-A28ED00B551C}"/>
              </a:ext>
            </a:extLst>
          </p:cNvPr>
          <p:cNvSpPr txBox="1"/>
          <p:nvPr/>
        </p:nvSpPr>
        <p:spPr>
          <a:xfrm>
            <a:off x="1247607" y="6561789"/>
            <a:ext cx="6973888" cy="338138"/>
          </a:xfrm>
          <a:prstGeom prst="rect">
            <a:avLst/>
          </a:prstGeom>
          <a:noFill/>
        </p:spPr>
        <p:txBody>
          <a:bodyPr>
            <a:spAutoFit/>
          </a:bodyPr>
          <a:lstStyle/>
          <a:p>
            <a:pPr algn="just" eaLnBrk="1" fontAlgn="auto" hangingPunct="1">
              <a:spcBef>
                <a:spcPts val="0"/>
              </a:spcBef>
              <a:spcAft>
                <a:spcPts val="0"/>
              </a:spcAft>
              <a:defRPr/>
            </a:pPr>
            <a:r>
              <a:rPr lang="en-US" sz="1600" b="1" dirty="0">
                <a:solidFill>
                  <a:schemeClr val="bg1"/>
                </a:solidFill>
                <a:latin typeface="Open Sans" panose="020B0606030504020204" pitchFamily="34" charset="0"/>
                <a:ea typeface="+mn-ea"/>
              </a:rPr>
              <a:t>www.investinpuglia.com</a:t>
            </a:r>
            <a:endParaRPr lang="en-GB" sz="1600" b="1" dirty="0">
              <a:solidFill>
                <a:schemeClr val="bg1"/>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92025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a:extLst>
              <a:ext uri="{FF2B5EF4-FFF2-40B4-BE49-F238E27FC236}">
                <a16:creationId xmlns:a16="http://schemas.microsoft.com/office/drawing/2014/main" id="{85F4A6D1-92C6-4507-8B58-0E1388CA60FD}"/>
              </a:ext>
            </a:extLst>
          </p:cNvPr>
          <p:cNvGraphicFramePr>
            <a:graphicFrameLocks noChangeAspect="1"/>
          </p:cNvGraphicFramePr>
          <p:nvPr>
            <p:extLst>
              <p:ext uri="{D42A27DB-BD31-4B8C-83A1-F6EECF244321}">
                <p14:modId xmlns:p14="http://schemas.microsoft.com/office/powerpoint/2010/main" val="1169293444"/>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19459" name="Acrobat Document" r:id="rId3" imgW="6515055" imgH="7314920" progId="Acrobat.Document.DC">
                  <p:embed/>
                </p:oleObj>
              </mc:Choice>
              <mc:Fallback>
                <p:oleObj name="Acrobat Document" r:id="rId3" imgW="6515055" imgH="7314920" progId="Acrobat.Document.DC">
                  <p:embed/>
                  <p:pic>
                    <p:nvPicPr>
                      <p:cNvPr id="4" name="Objeto 3">
                        <a:extLst>
                          <a:ext uri="{FF2B5EF4-FFF2-40B4-BE49-F238E27FC236}">
                            <a16:creationId xmlns:a16="http://schemas.microsoft.com/office/drawing/2014/main" id="{45E74D84-D08D-467C-8C73-9AB950EE8770}"/>
                          </a:ext>
                        </a:extLst>
                      </p:cNvPr>
                      <p:cNvPicPr/>
                      <p:nvPr/>
                    </p:nvPicPr>
                    <p:blipFill>
                      <a:blip r:embed="rId4"/>
                      <a:stretch>
                        <a:fillRect/>
                      </a:stretch>
                    </p:blipFill>
                    <p:spPr>
                      <a:xfrm>
                        <a:off x="-1" y="566501"/>
                        <a:ext cx="12191999" cy="13687924"/>
                      </a:xfrm>
                      <a:prstGeom prst="rect">
                        <a:avLst/>
                      </a:prstGeom>
                    </p:spPr>
                  </p:pic>
                </p:oleObj>
              </mc:Fallback>
            </mc:AlternateContent>
          </a:graphicData>
        </a:graphic>
      </p:graphicFrame>
      <p:sp>
        <p:nvSpPr>
          <p:cNvPr id="10" name="CuadroTexto 9">
            <a:extLst>
              <a:ext uri="{FF2B5EF4-FFF2-40B4-BE49-F238E27FC236}">
                <a16:creationId xmlns:a16="http://schemas.microsoft.com/office/drawing/2014/main" id="{9D5CC7AD-5321-4B29-A2CA-DD9B4DC9DFF5}"/>
              </a:ext>
            </a:extLst>
          </p:cNvPr>
          <p:cNvSpPr txBox="1"/>
          <p:nvPr/>
        </p:nvSpPr>
        <p:spPr>
          <a:xfrm>
            <a:off x="4814496" y="1615369"/>
            <a:ext cx="6124715" cy="4154984"/>
          </a:xfrm>
          <a:prstGeom prst="rect">
            <a:avLst/>
          </a:prstGeom>
          <a:noFill/>
        </p:spPr>
        <p:txBody>
          <a:bodyPr wrap="square" rtlCol="0">
            <a:spAutoFit/>
          </a:bodyPr>
          <a:lstStyle/>
          <a:p>
            <a:pPr algn="ctr"/>
            <a:r>
              <a:rPr lang="en-US" sz="1600" b="1" i="1" dirty="0">
                <a:latin typeface="Bahnschrift SemiBold" panose="020B0502040204020203" pitchFamily="34" charset="0"/>
              </a:rPr>
              <a:t>Sector specialization: Computer Vision, AI, Security, Industry 4.0, Logistics 4.0</a:t>
            </a:r>
          </a:p>
          <a:p>
            <a:pPr algn="just"/>
            <a:endParaRPr lang="en-US" sz="1500" b="1" i="1" dirty="0">
              <a:latin typeface="Bahnschrift SemiBold" panose="020B0502040204020203" pitchFamily="34" charset="0"/>
            </a:endParaRPr>
          </a:p>
          <a:p>
            <a:pPr algn="just"/>
            <a:endParaRPr lang="en-US" sz="1500" b="1" i="1" dirty="0">
              <a:latin typeface="Bahnschrift SemiBold" panose="020B0502040204020203" pitchFamily="34" charset="0"/>
            </a:endParaRPr>
          </a:p>
          <a:p>
            <a:pPr algn="just">
              <a:spcAft>
                <a:spcPts val="600"/>
              </a:spcAft>
            </a:pPr>
            <a:r>
              <a:rPr lang="en-US" sz="1600" dirty="0">
                <a:latin typeface="Bahnschrift SemiBold" panose="020B0502040204020203" pitchFamily="34" charset="0"/>
              </a:rPr>
              <a:t>S.A.R.I. - Automatic Image Recognition System is a Video Analysis software, capable of processing images or videos and of facial recognition by comparing them in real time (&lt; 1.5 sec) with a reference image.</a:t>
            </a:r>
          </a:p>
          <a:p>
            <a:pPr algn="just">
              <a:spcAft>
                <a:spcPts val="600"/>
              </a:spcAft>
            </a:pPr>
            <a:r>
              <a:rPr lang="en-US" sz="1600" dirty="0">
                <a:latin typeface="Bahnschrift SemiBold" panose="020B0502040204020203" pitchFamily="34" charset="0"/>
              </a:rPr>
              <a:t>Easy Access aims to innovate the security industry and meet the new health safety demands allowing you to control and authorize entry / exit to / from specific restricted areas, of private companies, public and government bodies. </a:t>
            </a:r>
          </a:p>
          <a:p>
            <a:pPr algn="just">
              <a:spcAft>
                <a:spcPts val="600"/>
              </a:spcAft>
            </a:pPr>
            <a:r>
              <a:rPr lang="en-US" sz="1600" dirty="0">
                <a:latin typeface="Bahnschrift SemiBold" panose="020B0502040204020203" pitchFamily="34" charset="0"/>
              </a:rPr>
              <a:t>Face2Fly offers the passengers a unique, “curb-to-gate”, touchless experience, using passengers facial scans to do everything from the moment they enter the airport, drop off their luggage, get through the security line, through to boarding.</a:t>
            </a:r>
          </a:p>
        </p:txBody>
      </p:sp>
      <p:sp>
        <p:nvSpPr>
          <p:cNvPr id="9" name="CuadroTexto 8">
            <a:extLst>
              <a:ext uri="{FF2B5EF4-FFF2-40B4-BE49-F238E27FC236}">
                <a16:creationId xmlns:a16="http://schemas.microsoft.com/office/drawing/2014/main" id="{99718200-7BF7-4809-83E6-55C045E8567B}"/>
              </a:ext>
            </a:extLst>
          </p:cNvPr>
          <p:cNvSpPr txBox="1"/>
          <p:nvPr/>
        </p:nvSpPr>
        <p:spPr>
          <a:xfrm>
            <a:off x="958060" y="2615030"/>
            <a:ext cx="4561048" cy="2800767"/>
          </a:xfrm>
          <a:prstGeom prst="rect">
            <a:avLst/>
          </a:prstGeom>
          <a:noFill/>
        </p:spPr>
        <p:txBody>
          <a:bodyPr wrap="square" rtlCol="0">
            <a:spAutoFit/>
          </a:bodyPr>
          <a:lstStyle/>
          <a:p>
            <a:r>
              <a:rPr lang="it-IT" sz="1600" b="1" dirty="0">
                <a:latin typeface="Garamond" panose="02020404030301010803" pitchFamily="18" charset="0"/>
              </a:rPr>
              <a:t>Reco 3.26 srl</a:t>
            </a:r>
          </a:p>
          <a:p>
            <a:r>
              <a:rPr lang="it-IT" sz="1600" dirty="0">
                <a:latin typeface="Garamond" panose="02020404030301010803" pitchFamily="18" charset="0"/>
              </a:rPr>
              <a:t>Via Del Platano n. 5</a:t>
            </a:r>
          </a:p>
          <a:p>
            <a:r>
              <a:rPr lang="it-IT" sz="1600" dirty="0">
                <a:latin typeface="Garamond" panose="02020404030301010803" pitchFamily="18" charset="0"/>
              </a:rPr>
              <a:t>73020 Cavallino (LE)</a:t>
            </a:r>
          </a:p>
          <a:p>
            <a:r>
              <a:rPr lang="it-IT" sz="1600" dirty="0">
                <a:latin typeface="Garamond" panose="02020404030301010803" pitchFamily="18" charset="0"/>
              </a:rPr>
              <a:t>Italy</a:t>
            </a:r>
          </a:p>
          <a:p>
            <a:endParaRPr lang="en-US" sz="1600" dirty="0">
              <a:latin typeface="Garamond" panose="02020404030301010803" pitchFamily="18" charset="0"/>
            </a:endParaRPr>
          </a:p>
          <a:p>
            <a:r>
              <a:rPr lang="en-US" sz="1600" dirty="0">
                <a:latin typeface="Garamond" panose="02020404030301010803" pitchFamily="18" charset="0"/>
              </a:rPr>
              <a:t>+39 391 155 5193</a:t>
            </a:r>
          </a:p>
          <a:p>
            <a:r>
              <a:rPr lang="en-US" sz="1600" dirty="0">
                <a:latin typeface="Garamond" panose="02020404030301010803" pitchFamily="18" charset="0"/>
              </a:rPr>
              <a:t>Giuseppe Greco</a:t>
            </a:r>
          </a:p>
          <a:p>
            <a:r>
              <a:rPr lang="en-US" sz="1600" dirty="0">
                <a:latin typeface="Garamond" panose="02020404030301010803" pitchFamily="18" charset="0"/>
              </a:rPr>
              <a:t>Project Manager</a:t>
            </a:r>
          </a:p>
          <a:p>
            <a:r>
              <a:rPr lang="en-US" sz="1600" dirty="0">
                <a:latin typeface="Garamond" panose="02020404030301010803" pitchFamily="18" charset="0"/>
                <a:hlinkClick r:id="rId5"/>
              </a:rPr>
              <a:t>giuseppe.greco@reco326.com</a:t>
            </a:r>
            <a:endParaRPr lang="en-US" sz="1600" dirty="0">
              <a:latin typeface="Garamond" panose="02020404030301010803" pitchFamily="18" charset="0"/>
            </a:endParaRPr>
          </a:p>
          <a:p>
            <a:endParaRPr lang="en-US" sz="1600" dirty="0">
              <a:latin typeface="Garamond" panose="02020404030301010803" pitchFamily="18" charset="0"/>
            </a:endParaRPr>
          </a:p>
          <a:p>
            <a:r>
              <a:rPr lang="en-US" sz="1600" dirty="0">
                <a:latin typeface="Garamond" panose="02020404030301010803" pitchFamily="18" charset="0"/>
                <a:hlinkClick r:id="rId6"/>
              </a:rPr>
              <a:t>www.reco326.com</a:t>
            </a:r>
            <a:endParaRPr lang="en-US" sz="1600" dirty="0">
              <a:latin typeface="Garamond" panose="02020404030301010803" pitchFamily="18" charset="0"/>
            </a:endParaRPr>
          </a:p>
        </p:txBody>
      </p:sp>
      <p:pic>
        <p:nvPicPr>
          <p:cNvPr id="6" name="Imagen 5" descr="Logotipo&#10;&#10;Descripción generada automáticamente">
            <a:extLst>
              <a:ext uri="{FF2B5EF4-FFF2-40B4-BE49-F238E27FC236}">
                <a16:creationId xmlns:a16="http://schemas.microsoft.com/office/drawing/2014/main" id="{033BABAA-3C1B-4686-9092-874A25025D1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8060" y="1615369"/>
            <a:ext cx="2610203" cy="885981"/>
          </a:xfrm>
          <a:prstGeom prst="rect">
            <a:avLst/>
          </a:prstGeom>
        </p:spPr>
      </p:pic>
      <p:sp>
        <p:nvSpPr>
          <p:cNvPr id="13" name="Botón de acción: ir a inicio 12">
            <a:hlinkClick r:id="rId8" action="ppaction://hlinksldjump" highlightClick="1"/>
            <a:extLst>
              <a:ext uri="{FF2B5EF4-FFF2-40B4-BE49-F238E27FC236}">
                <a16:creationId xmlns:a16="http://schemas.microsoft.com/office/drawing/2014/main" id="{FBEF7C53-639D-4ABE-ACC3-5B4CA8E2CEE6}"/>
              </a:ext>
            </a:extLst>
          </p:cNvPr>
          <p:cNvSpPr/>
          <p:nvPr/>
        </p:nvSpPr>
        <p:spPr>
          <a:xfrm>
            <a:off x="1124125" y="5972467"/>
            <a:ext cx="528507" cy="537391"/>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5E4D4E15-BA41-40DC-8333-2379029A79A5}"/>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object 6">
            <a:extLst>
              <a:ext uri="{FF2B5EF4-FFF2-40B4-BE49-F238E27FC236}">
                <a16:creationId xmlns:a16="http://schemas.microsoft.com/office/drawing/2014/main" id="{6E92769C-AEAA-450D-BC53-29A2063966B4}"/>
              </a:ext>
            </a:extLst>
          </p:cNvPr>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sp>
        <p:nvSpPr>
          <p:cNvPr id="8" name="TextBox 37">
            <a:extLst>
              <a:ext uri="{FF2B5EF4-FFF2-40B4-BE49-F238E27FC236}">
                <a16:creationId xmlns:a16="http://schemas.microsoft.com/office/drawing/2014/main" id="{A5CDF1A2-456B-4F5D-8E41-8A8EB5AE0BE3}"/>
              </a:ext>
            </a:extLst>
          </p:cNvPr>
          <p:cNvSpPr txBox="1"/>
          <p:nvPr/>
        </p:nvSpPr>
        <p:spPr>
          <a:xfrm>
            <a:off x="1247607" y="6561789"/>
            <a:ext cx="6973888" cy="338138"/>
          </a:xfrm>
          <a:prstGeom prst="rect">
            <a:avLst/>
          </a:prstGeom>
          <a:noFill/>
        </p:spPr>
        <p:txBody>
          <a:bodyPr>
            <a:spAutoFit/>
          </a:bodyPr>
          <a:lstStyle/>
          <a:p>
            <a:pPr algn="just" eaLnBrk="1" fontAlgn="auto" hangingPunct="1">
              <a:spcBef>
                <a:spcPts val="0"/>
              </a:spcBef>
              <a:spcAft>
                <a:spcPts val="0"/>
              </a:spcAft>
              <a:defRPr/>
            </a:pPr>
            <a:r>
              <a:rPr lang="en-US" sz="1600" b="1" dirty="0">
                <a:solidFill>
                  <a:schemeClr val="bg1"/>
                </a:solidFill>
                <a:latin typeface="Open Sans" panose="020B0606030504020204" pitchFamily="34" charset="0"/>
                <a:ea typeface="+mn-ea"/>
              </a:rPr>
              <a:t>www.investinpuglia.com</a:t>
            </a:r>
            <a:endParaRPr lang="en-GB" sz="1600" b="1" dirty="0">
              <a:solidFill>
                <a:schemeClr val="bg1"/>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96964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o 11">
            <a:extLst>
              <a:ext uri="{FF2B5EF4-FFF2-40B4-BE49-F238E27FC236}">
                <a16:creationId xmlns:a16="http://schemas.microsoft.com/office/drawing/2014/main" id="{6DC11109-09F9-4461-90CF-93680CBE15E0}"/>
              </a:ext>
            </a:extLst>
          </p:cNvPr>
          <p:cNvGraphicFramePr>
            <a:graphicFrameLocks noChangeAspect="1"/>
          </p:cNvGraphicFramePr>
          <p:nvPr>
            <p:extLst>
              <p:ext uri="{D42A27DB-BD31-4B8C-83A1-F6EECF244321}">
                <p14:modId xmlns:p14="http://schemas.microsoft.com/office/powerpoint/2010/main" val="1169293444"/>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20483" name="Acrobat Document" r:id="rId3" imgW="6515055" imgH="7314920" progId="Acrobat.Document.DC">
                  <p:embed/>
                </p:oleObj>
              </mc:Choice>
              <mc:Fallback>
                <p:oleObj name="Acrobat Document" r:id="rId3" imgW="6515055" imgH="7314920" progId="Acrobat.Document.DC">
                  <p:embed/>
                  <p:pic>
                    <p:nvPicPr>
                      <p:cNvPr id="4" name="Objeto 3">
                        <a:extLst>
                          <a:ext uri="{FF2B5EF4-FFF2-40B4-BE49-F238E27FC236}">
                            <a16:creationId xmlns:a16="http://schemas.microsoft.com/office/drawing/2014/main" id="{45E74D84-D08D-467C-8C73-9AB950EE8770}"/>
                          </a:ext>
                        </a:extLst>
                      </p:cNvPr>
                      <p:cNvPicPr/>
                      <p:nvPr/>
                    </p:nvPicPr>
                    <p:blipFill>
                      <a:blip r:embed="rId4"/>
                      <a:stretch>
                        <a:fillRect/>
                      </a:stretch>
                    </p:blipFill>
                    <p:spPr>
                      <a:xfrm>
                        <a:off x="-1" y="566501"/>
                        <a:ext cx="12191999" cy="13687924"/>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5D1C05E0-097D-491C-9A9C-690C0436FB76}"/>
              </a:ext>
            </a:extLst>
          </p:cNvPr>
          <p:cNvSpPr>
            <a:spLocks noGrp="1"/>
          </p:cNvSpPr>
          <p:nvPr>
            <p:ph type="ctrTitle"/>
          </p:nvPr>
        </p:nvSpPr>
        <p:spPr>
          <a:xfrm>
            <a:off x="547381" y="1435018"/>
            <a:ext cx="11568419" cy="5176007"/>
          </a:xfrm>
        </p:spPr>
        <p:txBody>
          <a:bodyPr numCol="2" anchor="t">
            <a:noAutofit/>
          </a:bodyPr>
          <a:lstStyle/>
          <a:p>
            <a:pPr>
              <a:lnSpc>
                <a:spcPct val="250000"/>
              </a:lnSpc>
            </a:pPr>
            <a:r>
              <a:rPr lang="es-ES" sz="35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br>
              <a:rPr lang="es-ES" sz="1100" dirty="0">
                <a:effectLst>
                  <a:outerShdw blurRad="38100" dist="38100" dir="2700000" algn="tl">
                    <a:srgbClr val="000000">
                      <a:alpha val="43137"/>
                    </a:srgbClr>
                  </a:outerShdw>
                </a:effectLst>
                <a:latin typeface="Garamond" panose="02020404030301010803" pitchFamily="18" charset="0"/>
              </a:rPr>
            </a:br>
            <a:endParaRPr lang="es-ES" sz="1100" dirty="0">
              <a:effectLst>
                <a:outerShdw blurRad="38100" dist="38100" dir="2700000" algn="tl">
                  <a:srgbClr val="000000">
                    <a:alpha val="43137"/>
                  </a:srgbClr>
                </a:outerShdw>
              </a:effectLst>
              <a:latin typeface="Garamond" panose="02020404030301010803" pitchFamily="18" charset="0"/>
            </a:endParaRPr>
          </a:p>
        </p:txBody>
      </p:sp>
      <p:sp>
        <p:nvSpPr>
          <p:cNvPr id="9" name="CuadroTexto 8">
            <a:extLst>
              <a:ext uri="{FF2B5EF4-FFF2-40B4-BE49-F238E27FC236}">
                <a16:creationId xmlns:a16="http://schemas.microsoft.com/office/drawing/2014/main" id="{99718200-7BF7-4809-83E6-55C045E8567B}"/>
              </a:ext>
            </a:extLst>
          </p:cNvPr>
          <p:cNvSpPr txBox="1"/>
          <p:nvPr/>
        </p:nvSpPr>
        <p:spPr>
          <a:xfrm>
            <a:off x="958061" y="2615030"/>
            <a:ext cx="4306967" cy="2800767"/>
          </a:xfrm>
          <a:prstGeom prst="rect">
            <a:avLst/>
          </a:prstGeom>
          <a:noFill/>
        </p:spPr>
        <p:txBody>
          <a:bodyPr wrap="square" rtlCol="0">
            <a:spAutoFit/>
          </a:bodyPr>
          <a:lstStyle/>
          <a:p>
            <a:r>
              <a:rPr lang="it-IT" sz="1600" b="1" dirty="0">
                <a:latin typeface="Garamond" panose="02020404030301010803" pitchFamily="18" charset="0"/>
              </a:rPr>
              <a:t>VidyaSoft Srl</a:t>
            </a:r>
          </a:p>
          <a:p>
            <a:r>
              <a:rPr lang="it-IT" sz="1600" dirty="0">
                <a:latin typeface="Garamond" panose="02020404030301010803" pitchFamily="18" charset="0"/>
              </a:rPr>
              <a:t>Via dei Tufi, 4, 73047 </a:t>
            </a:r>
          </a:p>
          <a:p>
            <a:r>
              <a:rPr lang="it-IT" sz="1600" dirty="0">
                <a:latin typeface="Garamond" panose="02020404030301010803" pitchFamily="18" charset="0"/>
              </a:rPr>
              <a:t>73047 Monteroni di Lecce (LE) </a:t>
            </a:r>
          </a:p>
          <a:p>
            <a:r>
              <a:rPr lang="it-IT" sz="1600" dirty="0">
                <a:latin typeface="Garamond" panose="02020404030301010803" pitchFamily="18" charset="0"/>
              </a:rPr>
              <a:t>Italy</a:t>
            </a:r>
          </a:p>
          <a:p>
            <a:endParaRPr lang="en-US" sz="1600" dirty="0">
              <a:latin typeface="Garamond" panose="02020404030301010803" pitchFamily="18" charset="0"/>
            </a:endParaRPr>
          </a:p>
          <a:p>
            <a:r>
              <a:rPr lang="en-US" sz="1600" dirty="0">
                <a:latin typeface="Garamond" panose="02020404030301010803" pitchFamily="18" charset="0"/>
              </a:rPr>
              <a:t>+39 328 053 9227</a:t>
            </a:r>
          </a:p>
          <a:p>
            <a:r>
              <a:rPr lang="en-US" sz="1600" dirty="0">
                <a:latin typeface="Garamond" panose="02020404030301010803" pitchFamily="18" charset="0"/>
              </a:rPr>
              <a:t>Alessandro Andrea Fiore</a:t>
            </a:r>
          </a:p>
          <a:p>
            <a:r>
              <a:rPr lang="en-US" sz="1600" dirty="0">
                <a:latin typeface="Garamond" panose="02020404030301010803" pitchFamily="18" charset="0"/>
              </a:rPr>
              <a:t>CFO</a:t>
            </a:r>
          </a:p>
          <a:p>
            <a:r>
              <a:rPr lang="en-US" sz="1600" dirty="0">
                <a:latin typeface="Garamond" panose="02020404030301010803" pitchFamily="18" charset="0"/>
                <a:hlinkClick r:id="rId5"/>
              </a:rPr>
              <a:t>alessandro.fiore@vidyasoft.it</a:t>
            </a:r>
            <a:endParaRPr lang="en-US" sz="1600" dirty="0">
              <a:latin typeface="Garamond" panose="02020404030301010803" pitchFamily="18" charset="0"/>
            </a:endParaRPr>
          </a:p>
          <a:p>
            <a:endParaRPr lang="en-US" sz="1600" dirty="0">
              <a:latin typeface="Garamond" panose="02020404030301010803" pitchFamily="18" charset="0"/>
            </a:endParaRPr>
          </a:p>
          <a:p>
            <a:r>
              <a:rPr lang="en-US" sz="1600" dirty="0">
                <a:latin typeface="Garamond" panose="02020404030301010803" pitchFamily="18" charset="0"/>
                <a:hlinkClick r:id="rId6"/>
              </a:rPr>
              <a:t>www.vidyasoft.it</a:t>
            </a:r>
            <a:endParaRPr lang="en-US" sz="1600" dirty="0">
              <a:latin typeface="Garamond" panose="02020404030301010803" pitchFamily="18" charset="0"/>
            </a:endParaRPr>
          </a:p>
        </p:txBody>
      </p:sp>
      <p:sp>
        <p:nvSpPr>
          <p:cNvPr id="10" name="CuadroTexto 9">
            <a:extLst>
              <a:ext uri="{FF2B5EF4-FFF2-40B4-BE49-F238E27FC236}">
                <a16:creationId xmlns:a16="http://schemas.microsoft.com/office/drawing/2014/main" id="{9D5CC7AD-5321-4B29-A2CA-DD9B4DC9DFF5}"/>
              </a:ext>
            </a:extLst>
          </p:cNvPr>
          <p:cNvSpPr txBox="1"/>
          <p:nvPr/>
        </p:nvSpPr>
        <p:spPr>
          <a:xfrm>
            <a:off x="4826285" y="1216901"/>
            <a:ext cx="6112926" cy="5001369"/>
          </a:xfrm>
          <a:prstGeom prst="rect">
            <a:avLst/>
          </a:prstGeom>
          <a:noFill/>
        </p:spPr>
        <p:txBody>
          <a:bodyPr wrap="square" rtlCol="0">
            <a:spAutoFit/>
          </a:bodyPr>
          <a:lstStyle/>
          <a:p>
            <a:pPr algn="ctr"/>
            <a:r>
              <a:rPr lang="en-US" sz="1600" b="1" i="1" dirty="0">
                <a:latin typeface="Bahnschrift SemiBold" panose="020B0502040204020203" pitchFamily="34" charset="0"/>
              </a:rPr>
              <a:t>Sector specialization: Web of Topics (</a:t>
            </a:r>
            <a:r>
              <a:rPr lang="en-US" sz="1600" b="1" i="1" dirty="0" err="1">
                <a:latin typeface="Bahnschrift SemiBold" panose="020B0502040204020203" pitchFamily="34" charset="0"/>
              </a:rPr>
              <a:t>Wox</a:t>
            </a:r>
            <a:r>
              <a:rPr lang="en-US" sz="1600" b="1" i="1" dirty="0">
                <a:latin typeface="Bahnschrift SemiBold" panose="020B0502040204020203" pitchFamily="34" charset="0"/>
              </a:rPr>
              <a:t>) for Fintech</a:t>
            </a:r>
            <a:endParaRPr lang="en-US" sz="1600" b="1" dirty="0">
              <a:latin typeface="Bahnschrift SemiBold" panose="020B0502040204020203" pitchFamily="34" charset="0"/>
            </a:endParaRPr>
          </a:p>
          <a:p>
            <a:endParaRPr lang="en-US" sz="1600" b="1" dirty="0">
              <a:latin typeface="Bahnschrift SemiBold" panose="020B0502040204020203" pitchFamily="34" charset="0"/>
            </a:endParaRPr>
          </a:p>
          <a:p>
            <a:pPr>
              <a:spcAft>
                <a:spcPts val="600"/>
              </a:spcAft>
            </a:pPr>
            <a:r>
              <a:rPr lang="en-US" sz="1600" dirty="0" err="1">
                <a:latin typeface="Bahnschrift SemiBold" panose="020B0502040204020203" pitchFamily="34" charset="0"/>
              </a:rPr>
              <a:t>Vidyasoft</a:t>
            </a:r>
            <a:r>
              <a:rPr lang="en-US" sz="1600" dirty="0">
                <a:latin typeface="Bahnschrift SemiBold" panose="020B0502040204020203" pitchFamily="34" charset="0"/>
              </a:rPr>
              <a:t> claims a strong knowledge about complex </a:t>
            </a:r>
            <a:r>
              <a:rPr lang="en-US" sz="1600" dirty="0" err="1">
                <a:latin typeface="Bahnschrift SemiBold" panose="020B0502040204020203" pitchFamily="34" charset="0"/>
              </a:rPr>
              <a:t>IoT</a:t>
            </a:r>
            <a:r>
              <a:rPr lang="en-US" sz="1600" dirty="0">
                <a:latin typeface="Bahnschrift SemiBold" panose="020B0502040204020203" pitchFamily="34" charset="0"/>
              </a:rPr>
              <a:t> and AI systems and technologies. The company focuses on Fintech and Insurtech sectors, with a project portfolio that also encompasses smart city, e-Food, e-Tourism and eLearning domains.</a:t>
            </a:r>
          </a:p>
          <a:p>
            <a:pPr>
              <a:spcAft>
                <a:spcPts val="600"/>
              </a:spcAft>
            </a:pPr>
            <a:r>
              <a:rPr lang="en-US" sz="1600" dirty="0">
                <a:latin typeface="Bahnschrift SemiBold" panose="020B0502040204020203" pitchFamily="34" charset="0"/>
              </a:rPr>
              <a:t>The latest </a:t>
            </a:r>
            <a:r>
              <a:rPr lang="en-US" sz="1600" dirty="0" err="1">
                <a:latin typeface="Bahnschrift SemiBold" panose="020B0502040204020203" pitchFamily="34" charset="0"/>
              </a:rPr>
              <a:t>Vidyasoft</a:t>
            </a:r>
            <a:r>
              <a:rPr lang="en-US" sz="1600" dirty="0">
                <a:latin typeface="Bahnschrift SemiBold" panose="020B0502040204020203" pitchFamily="34" charset="0"/>
              </a:rPr>
              <a:t> product is Hands-Free SCA (HF-SCA), a Transaction Risk Analysis tool for two-factor authentication exemption in digital payments, based on Deep Neural Networks with outstanding performances.</a:t>
            </a:r>
          </a:p>
          <a:p>
            <a:pPr>
              <a:spcAft>
                <a:spcPts val="600"/>
              </a:spcAft>
            </a:pPr>
            <a:r>
              <a:rPr lang="en-US" sz="1600" dirty="0">
                <a:latin typeface="Bahnschrift SemiBold" panose="020B0502040204020203" pitchFamily="34" charset="0"/>
              </a:rPr>
              <a:t>After supporting a National Private Bank in launching the first Italian voice banking service ever, in 2018, nowadays </a:t>
            </a:r>
            <a:r>
              <a:rPr lang="en-US" sz="1600" dirty="0" err="1">
                <a:latin typeface="Bahnschrift SemiBold" panose="020B0502040204020203" pitchFamily="34" charset="0"/>
              </a:rPr>
              <a:t>Vidyasoft</a:t>
            </a:r>
            <a:r>
              <a:rPr lang="en-US" sz="1600" dirty="0">
                <a:latin typeface="Bahnschrift SemiBold" panose="020B0502040204020203" pitchFamily="34" charset="0"/>
              </a:rPr>
              <a:t> is producing its own smart speaker, currently to be integrated in Bank4Me digital branch, by Auriga Spa, a bank round-the-clock self-service facility.</a:t>
            </a:r>
          </a:p>
          <a:p>
            <a:pPr>
              <a:spcAft>
                <a:spcPts val="600"/>
              </a:spcAft>
            </a:pPr>
            <a:r>
              <a:rPr lang="en-US" sz="1600" dirty="0">
                <a:latin typeface="Bahnschrift SemiBold" panose="020B0502040204020203" pitchFamily="34" charset="0"/>
              </a:rPr>
              <a:t>Nowadays, </a:t>
            </a:r>
            <a:r>
              <a:rPr lang="en-US" sz="1600" dirty="0" err="1">
                <a:latin typeface="Bahnschrift SemiBold" panose="020B0502040204020203" pitchFamily="34" charset="0"/>
              </a:rPr>
              <a:t>VidyaSoft</a:t>
            </a:r>
            <a:r>
              <a:rPr lang="en-US" sz="1600" dirty="0">
                <a:latin typeface="Bahnschrift SemiBold" panose="020B0502040204020203" pitchFamily="34" charset="0"/>
              </a:rPr>
              <a:t> is made up by a team of 12 engineers in its operational headquarters at the </a:t>
            </a:r>
            <a:r>
              <a:rPr lang="en-US" sz="1600" dirty="0" err="1">
                <a:latin typeface="Bahnschrift SemiBold" panose="020B0502040204020203" pitchFamily="34" charset="0"/>
              </a:rPr>
              <a:t>BePilot</a:t>
            </a:r>
            <a:r>
              <a:rPr lang="en-US" sz="1600" dirty="0">
                <a:latin typeface="Bahnschrift SemiBold" panose="020B0502040204020203" pitchFamily="34" charset="0"/>
              </a:rPr>
              <a:t> corporate campus in Apulia Region, Italy.</a:t>
            </a:r>
            <a:endParaRPr lang="es-ES" sz="1600" dirty="0">
              <a:latin typeface="Bahnschrift SemiBold" panose="020B0502040204020203" pitchFamily="34" charset="0"/>
            </a:endParaRPr>
          </a:p>
        </p:txBody>
      </p:sp>
      <p:pic>
        <p:nvPicPr>
          <p:cNvPr id="6" name="Imagen 5" descr="Imagen que contiene Logotipo&#10;&#10;Descripción generada automáticamente">
            <a:extLst>
              <a:ext uri="{FF2B5EF4-FFF2-40B4-BE49-F238E27FC236}">
                <a16:creationId xmlns:a16="http://schemas.microsoft.com/office/drawing/2014/main" id="{FAF9E198-3647-47A2-BC57-796D84B0F9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443" y="1216901"/>
            <a:ext cx="2705400" cy="1180015"/>
          </a:xfrm>
          <a:prstGeom prst="rect">
            <a:avLst/>
          </a:prstGeom>
        </p:spPr>
      </p:pic>
      <p:sp>
        <p:nvSpPr>
          <p:cNvPr id="13" name="Botón de acción: ir a inicio 12">
            <a:hlinkClick r:id="rId8" action="ppaction://hlinksldjump" highlightClick="1"/>
            <a:extLst>
              <a:ext uri="{FF2B5EF4-FFF2-40B4-BE49-F238E27FC236}">
                <a16:creationId xmlns:a16="http://schemas.microsoft.com/office/drawing/2014/main" id="{E6E174BA-EB92-4E75-B14A-FD9995F8E08F}"/>
              </a:ext>
            </a:extLst>
          </p:cNvPr>
          <p:cNvSpPr/>
          <p:nvPr/>
        </p:nvSpPr>
        <p:spPr>
          <a:xfrm>
            <a:off x="1124125" y="5972467"/>
            <a:ext cx="528507" cy="537391"/>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A3A1A999-F0B6-4E88-A2C7-1EF7613FCA1B}"/>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object 6">
            <a:extLst>
              <a:ext uri="{FF2B5EF4-FFF2-40B4-BE49-F238E27FC236}">
                <a16:creationId xmlns:a16="http://schemas.microsoft.com/office/drawing/2014/main" id="{C3E41948-C890-4989-8E1F-2F0CA3590CAD}"/>
              </a:ext>
            </a:extLst>
          </p:cNvPr>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sp>
        <p:nvSpPr>
          <p:cNvPr id="11" name="TextBox 37">
            <a:extLst>
              <a:ext uri="{FF2B5EF4-FFF2-40B4-BE49-F238E27FC236}">
                <a16:creationId xmlns:a16="http://schemas.microsoft.com/office/drawing/2014/main" id="{D74CC866-D526-4F5C-99B7-93146DCB8D46}"/>
              </a:ext>
            </a:extLst>
          </p:cNvPr>
          <p:cNvSpPr txBox="1"/>
          <p:nvPr/>
        </p:nvSpPr>
        <p:spPr>
          <a:xfrm>
            <a:off x="1247607" y="6561789"/>
            <a:ext cx="6973888" cy="338138"/>
          </a:xfrm>
          <a:prstGeom prst="rect">
            <a:avLst/>
          </a:prstGeom>
          <a:noFill/>
        </p:spPr>
        <p:txBody>
          <a:bodyPr>
            <a:spAutoFit/>
          </a:bodyPr>
          <a:lstStyle/>
          <a:p>
            <a:pPr algn="just" eaLnBrk="1" fontAlgn="auto" hangingPunct="1">
              <a:spcBef>
                <a:spcPts val="0"/>
              </a:spcBef>
              <a:spcAft>
                <a:spcPts val="0"/>
              </a:spcAft>
              <a:defRPr/>
            </a:pPr>
            <a:r>
              <a:rPr lang="en-US" sz="1600" b="1" dirty="0">
                <a:solidFill>
                  <a:schemeClr val="bg1"/>
                </a:solidFill>
                <a:latin typeface="Open Sans" panose="020B0606030504020204" pitchFamily="34" charset="0"/>
                <a:ea typeface="+mn-ea"/>
              </a:rPr>
              <a:t>www.investinpuglia.com</a:t>
            </a:r>
            <a:endParaRPr lang="en-GB" sz="1600" b="1" dirty="0">
              <a:solidFill>
                <a:schemeClr val="bg1"/>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45330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o 15">
            <a:extLst>
              <a:ext uri="{FF2B5EF4-FFF2-40B4-BE49-F238E27FC236}">
                <a16:creationId xmlns:a16="http://schemas.microsoft.com/office/drawing/2014/main" id="{9662DF5F-D920-45F4-B7FF-86B09937406C}"/>
              </a:ext>
            </a:extLst>
          </p:cNvPr>
          <p:cNvGraphicFramePr>
            <a:graphicFrameLocks noChangeAspect="1"/>
          </p:cNvGraphicFramePr>
          <p:nvPr>
            <p:extLst>
              <p:ext uri="{D42A27DB-BD31-4B8C-83A1-F6EECF244321}">
                <p14:modId xmlns:p14="http://schemas.microsoft.com/office/powerpoint/2010/main" val="1169293444"/>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21507" name="Acrobat Document" r:id="rId3" imgW="6515055" imgH="7314920" progId="Acrobat.Document.DC">
                  <p:embed/>
                </p:oleObj>
              </mc:Choice>
              <mc:Fallback>
                <p:oleObj name="Acrobat Document" r:id="rId3" imgW="6515055" imgH="7314920" progId="Acrobat.Document.DC">
                  <p:embed/>
                  <p:pic>
                    <p:nvPicPr>
                      <p:cNvPr id="4" name="Objeto 3">
                        <a:extLst>
                          <a:ext uri="{FF2B5EF4-FFF2-40B4-BE49-F238E27FC236}">
                            <a16:creationId xmlns:a16="http://schemas.microsoft.com/office/drawing/2014/main" id="{45E74D84-D08D-467C-8C73-9AB950EE8770}"/>
                          </a:ext>
                        </a:extLst>
                      </p:cNvPr>
                      <p:cNvPicPr/>
                      <p:nvPr/>
                    </p:nvPicPr>
                    <p:blipFill>
                      <a:blip r:embed="rId4"/>
                      <a:stretch>
                        <a:fillRect/>
                      </a:stretch>
                    </p:blipFill>
                    <p:spPr>
                      <a:xfrm>
                        <a:off x="-1" y="566501"/>
                        <a:ext cx="12191999" cy="13687924"/>
                      </a:xfrm>
                      <a:prstGeom prst="rect">
                        <a:avLst/>
                      </a:prstGeom>
                    </p:spPr>
                  </p:pic>
                </p:oleObj>
              </mc:Fallback>
            </mc:AlternateContent>
          </a:graphicData>
        </a:graphic>
      </p:graphicFrame>
      <p:pic>
        <p:nvPicPr>
          <p:cNvPr id="11" name="Imagen 10" descr="Logotipo, nombre de la empresa&#10;&#10;Descripción generada automáticamente">
            <a:hlinkClick r:id="rId5"/>
            <a:extLst>
              <a:ext uri="{FF2B5EF4-FFF2-40B4-BE49-F238E27FC236}">
                <a16:creationId xmlns:a16="http://schemas.microsoft.com/office/drawing/2014/main" id="{85C19F6A-2709-4AB0-ABC8-4133347F881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8760" y="972032"/>
            <a:ext cx="2244748" cy="2244748"/>
          </a:xfrm>
          <a:prstGeom prst="rect">
            <a:avLst/>
          </a:prstGeom>
        </p:spPr>
      </p:pic>
      <p:sp>
        <p:nvSpPr>
          <p:cNvPr id="2" name="Título 1">
            <a:extLst>
              <a:ext uri="{FF2B5EF4-FFF2-40B4-BE49-F238E27FC236}">
                <a16:creationId xmlns:a16="http://schemas.microsoft.com/office/drawing/2014/main" id="{5D1C05E0-097D-491C-9A9C-690C0436FB76}"/>
              </a:ext>
            </a:extLst>
          </p:cNvPr>
          <p:cNvSpPr>
            <a:spLocks noGrp="1"/>
          </p:cNvSpPr>
          <p:nvPr>
            <p:ph type="ctrTitle"/>
          </p:nvPr>
        </p:nvSpPr>
        <p:spPr>
          <a:xfrm>
            <a:off x="547381" y="1435018"/>
            <a:ext cx="11568419" cy="5176007"/>
          </a:xfrm>
        </p:spPr>
        <p:txBody>
          <a:bodyPr numCol="2" anchor="t">
            <a:noAutofit/>
          </a:bodyPr>
          <a:lstStyle/>
          <a:p>
            <a:pPr>
              <a:lnSpc>
                <a:spcPct val="250000"/>
              </a:lnSpc>
            </a:pPr>
            <a:r>
              <a:rPr lang="es-ES" sz="35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br>
              <a:rPr lang="es-ES" sz="1100" dirty="0">
                <a:effectLst>
                  <a:outerShdw blurRad="38100" dist="38100" dir="2700000" algn="tl">
                    <a:srgbClr val="000000">
                      <a:alpha val="43137"/>
                    </a:srgbClr>
                  </a:outerShdw>
                </a:effectLst>
                <a:latin typeface="Garamond" panose="02020404030301010803" pitchFamily="18" charset="0"/>
              </a:rPr>
            </a:br>
            <a:endParaRPr lang="es-ES" sz="1100" dirty="0">
              <a:effectLst>
                <a:outerShdw blurRad="38100" dist="38100" dir="2700000" algn="tl">
                  <a:srgbClr val="000000">
                    <a:alpha val="43137"/>
                  </a:srgbClr>
                </a:outerShdw>
              </a:effectLst>
              <a:latin typeface="Garamond" panose="02020404030301010803" pitchFamily="18" charset="0"/>
            </a:endParaRPr>
          </a:p>
        </p:txBody>
      </p:sp>
      <p:sp>
        <p:nvSpPr>
          <p:cNvPr id="9" name="CuadroTexto 8">
            <a:extLst>
              <a:ext uri="{FF2B5EF4-FFF2-40B4-BE49-F238E27FC236}">
                <a16:creationId xmlns:a16="http://schemas.microsoft.com/office/drawing/2014/main" id="{99718200-7BF7-4809-83E6-55C045E8567B}"/>
              </a:ext>
            </a:extLst>
          </p:cNvPr>
          <p:cNvSpPr txBox="1"/>
          <p:nvPr/>
        </p:nvSpPr>
        <p:spPr>
          <a:xfrm>
            <a:off x="1022342" y="2392073"/>
            <a:ext cx="4306967" cy="3293209"/>
          </a:xfrm>
          <a:prstGeom prst="rect">
            <a:avLst/>
          </a:prstGeom>
          <a:noFill/>
        </p:spPr>
        <p:txBody>
          <a:bodyPr wrap="square" rtlCol="0">
            <a:spAutoFit/>
          </a:bodyPr>
          <a:lstStyle/>
          <a:p>
            <a:r>
              <a:rPr lang="en-US" sz="1600" b="1" dirty="0">
                <a:latin typeface="Garamond" panose="02020404030301010803" pitchFamily="18" charset="0"/>
              </a:rPr>
              <a:t>Puglia </a:t>
            </a:r>
            <a:r>
              <a:rPr lang="en-US" sz="1600" b="1" dirty="0" err="1">
                <a:latin typeface="Garamond" panose="02020404030301010803" pitchFamily="18" charset="0"/>
              </a:rPr>
              <a:t>Sviluppo</a:t>
            </a:r>
            <a:r>
              <a:rPr lang="en-US" sz="1600" b="1" dirty="0">
                <a:latin typeface="Garamond" panose="02020404030301010803" pitchFamily="18" charset="0"/>
              </a:rPr>
              <a:t> </a:t>
            </a:r>
            <a:r>
              <a:rPr lang="en-US" sz="1600" b="1" dirty="0" err="1">
                <a:latin typeface="Garamond" panose="02020404030301010803" pitchFamily="18" charset="0"/>
              </a:rPr>
              <a:t>S.p.a</a:t>
            </a:r>
            <a:r>
              <a:rPr lang="en-US" sz="1600" b="1" dirty="0">
                <a:latin typeface="Garamond" panose="02020404030301010803" pitchFamily="18" charset="0"/>
              </a:rPr>
              <a:t>.</a:t>
            </a:r>
          </a:p>
          <a:p>
            <a:r>
              <a:rPr lang="it-IT" sz="1600" dirty="0">
                <a:latin typeface="Garamond" panose="02020404030301010803" pitchFamily="18" charset="0"/>
              </a:rPr>
              <a:t>Via Delle Dalie – Zona Industriale</a:t>
            </a:r>
          </a:p>
          <a:p>
            <a:r>
              <a:rPr lang="it-IT" sz="1600" dirty="0">
                <a:latin typeface="Garamond" panose="02020404030301010803" pitchFamily="18" charset="0"/>
              </a:rPr>
              <a:t>70026 Modugno (BA) </a:t>
            </a:r>
          </a:p>
          <a:p>
            <a:r>
              <a:rPr lang="it-IT" sz="1600" dirty="0">
                <a:latin typeface="Garamond" panose="02020404030301010803" pitchFamily="18" charset="0"/>
              </a:rPr>
              <a:t>Italy</a:t>
            </a:r>
          </a:p>
          <a:p>
            <a:endParaRPr lang="en-US" sz="1600" dirty="0">
              <a:latin typeface="Garamond" panose="02020404030301010803" pitchFamily="18" charset="0"/>
            </a:endParaRPr>
          </a:p>
          <a:p>
            <a:r>
              <a:rPr lang="en-US" sz="1600" dirty="0">
                <a:latin typeface="Garamond" panose="02020404030301010803" pitchFamily="18" charset="0"/>
              </a:rPr>
              <a:t>+39 080 5498811 </a:t>
            </a:r>
          </a:p>
          <a:p>
            <a:r>
              <a:rPr lang="en-US" sz="1600" dirty="0">
                <a:latin typeface="Garamond" panose="02020404030301010803" pitchFamily="18" charset="0"/>
              </a:rPr>
              <a:t>Theresa </a:t>
            </a:r>
            <a:r>
              <a:rPr lang="en-US" sz="1600" dirty="0" err="1">
                <a:latin typeface="Garamond" panose="02020404030301010803" pitchFamily="18" charset="0"/>
              </a:rPr>
              <a:t>Mulloy</a:t>
            </a:r>
            <a:endParaRPr lang="en-US" sz="1600" dirty="0">
              <a:latin typeface="Garamond" panose="02020404030301010803" pitchFamily="18" charset="0"/>
            </a:endParaRPr>
          </a:p>
          <a:p>
            <a:r>
              <a:rPr lang="en-US" sz="1600" dirty="0">
                <a:latin typeface="Garamond" panose="02020404030301010803" pitchFamily="18" charset="0"/>
              </a:rPr>
              <a:t>Program Manager International Business Development and Inward Investments</a:t>
            </a:r>
          </a:p>
          <a:p>
            <a:r>
              <a:rPr lang="en-US" sz="1600" dirty="0">
                <a:latin typeface="Garamond" panose="02020404030301010803" pitchFamily="18" charset="0"/>
                <a:hlinkClick r:id="rId7"/>
              </a:rPr>
              <a:t>fdi@pugliasviluppo.regione.puglia.it</a:t>
            </a:r>
            <a:endParaRPr lang="en-US" sz="1600" dirty="0">
              <a:latin typeface="Garamond" panose="02020404030301010803" pitchFamily="18" charset="0"/>
            </a:endParaRPr>
          </a:p>
          <a:p>
            <a:endParaRPr lang="en-US" sz="1600" dirty="0">
              <a:latin typeface="Garamond" panose="02020404030301010803" pitchFamily="18" charset="0"/>
            </a:endParaRPr>
          </a:p>
          <a:p>
            <a:r>
              <a:rPr lang="en-US" sz="1600" dirty="0">
                <a:latin typeface="Garamond" panose="02020404030301010803" pitchFamily="18" charset="0"/>
                <a:hlinkClick r:id="rId5"/>
              </a:rPr>
              <a:t>www.pugliasviluppo.eu</a:t>
            </a:r>
            <a:endParaRPr lang="en-US" sz="1600" dirty="0">
              <a:latin typeface="Garamond" panose="02020404030301010803" pitchFamily="18" charset="0"/>
            </a:endParaRPr>
          </a:p>
          <a:p>
            <a:r>
              <a:rPr lang="en-US" sz="1600" dirty="0">
                <a:latin typeface="Garamond" panose="02020404030301010803" pitchFamily="18" charset="0"/>
                <a:hlinkClick r:id="rId8"/>
              </a:rPr>
              <a:t>www.sistema.puglia.it</a:t>
            </a:r>
            <a:endParaRPr lang="en-US" sz="1600" dirty="0">
              <a:latin typeface="Garamond" panose="02020404030301010803" pitchFamily="18" charset="0"/>
            </a:endParaRPr>
          </a:p>
        </p:txBody>
      </p:sp>
      <p:sp>
        <p:nvSpPr>
          <p:cNvPr id="12" name="Botón de acción: ir a inicio 11">
            <a:hlinkClick r:id="rId9" action="ppaction://hlinksldjump" highlightClick="1"/>
            <a:extLst>
              <a:ext uri="{FF2B5EF4-FFF2-40B4-BE49-F238E27FC236}">
                <a16:creationId xmlns:a16="http://schemas.microsoft.com/office/drawing/2014/main" id="{42ECE5B0-F2B9-49D8-A525-8171F7BDBBD1}"/>
              </a:ext>
            </a:extLst>
          </p:cNvPr>
          <p:cNvSpPr/>
          <p:nvPr/>
        </p:nvSpPr>
        <p:spPr>
          <a:xfrm>
            <a:off x="1124125" y="5972467"/>
            <a:ext cx="528507" cy="537391"/>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9D5CC7AD-5321-4B29-A2CA-DD9B4DC9DFF5}"/>
              </a:ext>
            </a:extLst>
          </p:cNvPr>
          <p:cNvSpPr txBox="1"/>
          <p:nvPr/>
        </p:nvSpPr>
        <p:spPr>
          <a:xfrm>
            <a:off x="4623901" y="1090497"/>
            <a:ext cx="6315310" cy="5247590"/>
          </a:xfrm>
          <a:prstGeom prst="rect">
            <a:avLst/>
          </a:prstGeom>
          <a:noFill/>
        </p:spPr>
        <p:txBody>
          <a:bodyPr wrap="square" rtlCol="0">
            <a:spAutoFit/>
          </a:bodyPr>
          <a:lstStyle/>
          <a:p>
            <a:pPr algn="just">
              <a:spcAft>
                <a:spcPts val="600"/>
              </a:spcAft>
            </a:pPr>
            <a:r>
              <a:rPr lang="en-US" sz="1600" b="1" dirty="0">
                <a:latin typeface="Bahnschrift SemiBold" panose="020B0502040204020203" pitchFamily="34" charset="0"/>
              </a:rPr>
              <a:t>PUGLIA SVILUPPO S.P.A. is the regional development agency that manages incentive initiatives for business investments in Apulia and provides support to start-ups and investors, guiding them step-by-step through the investment process. </a:t>
            </a:r>
          </a:p>
          <a:p>
            <a:pPr algn="just">
              <a:spcAft>
                <a:spcPts val="600"/>
              </a:spcAft>
            </a:pPr>
            <a:r>
              <a:rPr lang="en-US" sz="1600" b="1" dirty="0">
                <a:latin typeface="Bahnschrift SemiBold" panose="020B0502040204020203" pitchFamily="34" charset="0"/>
              </a:rPr>
              <a:t>The regional government has devised a wide range of incentive initiatives and packages, tailored to meet the needs of business start-ups, S.M.E.’s as well as large multinational enterprises, which, based on the type and size of proposed investments, typically offer a combination of financial aid and reduced interest rate loans, helping to ease the cost of new business investments. </a:t>
            </a:r>
          </a:p>
          <a:p>
            <a:pPr algn="just">
              <a:spcAft>
                <a:spcPts val="600"/>
              </a:spcAft>
            </a:pPr>
            <a:r>
              <a:rPr lang="en-US" sz="1600" b="1" dirty="0">
                <a:latin typeface="Bahnschrift SemiBold" panose="020B0502040204020203" pitchFamily="34" charset="0"/>
              </a:rPr>
              <a:t>In addition to regional incentive companies setting up in Apulia can also benefit from a series of tax incentives made available by the Italian government, including tax credits on R&amp;D investments, tax relief on social security contributions and employment bonuses which help reduce </a:t>
            </a:r>
            <a:r>
              <a:rPr lang="en-US" sz="1600" b="1" dirty="0" err="1">
                <a:latin typeface="Bahnschrift SemiBold" panose="020B0502040204020203" pitchFamily="34" charset="0"/>
              </a:rPr>
              <a:t>labour</a:t>
            </a:r>
            <a:r>
              <a:rPr lang="en-US" sz="1600" b="1" dirty="0">
                <a:latin typeface="Bahnschrift SemiBold" panose="020B0502040204020203" pitchFamily="34" charset="0"/>
              </a:rPr>
              <a:t> costs.</a:t>
            </a:r>
          </a:p>
          <a:p>
            <a:pPr algn="just">
              <a:spcAft>
                <a:spcPts val="600"/>
              </a:spcAft>
            </a:pPr>
            <a:r>
              <a:rPr lang="en-US" sz="1600" b="1" dirty="0">
                <a:latin typeface="Bahnschrift SemiBold" panose="020B0502040204020203" pitchFamily="34" charset="0"/>
              </a:rPr>
              <a:t>Puglia Sviluppo S.p.A., member of the European EBN Innovation Network, also makes available working spaces and services to start-ups and innovative new businesses, through three business incubators, located near Bari, Taranto and Lecce, offering competitive costs and 100Mbps ultrafast broadband.</a:t>
            </a:r>
          </a:p>
        </p:txBody>
      </p:sp>
      <p:sp>
        <p:nvSpPr>
          <p:cNvPr id="13" name="Rectángulo 12">
            <a:extLst>
              <a:ext uri="{FF2B5EF4-FFF2-40B4-BE49-F238E27FC236}">
                <a16:creationId xmlns:a16="http://schemas.microsoft.com/office/drawing/2014/main" id="{809EEC9A-8972-44E7-8F20-15AF2443AC0B}"/>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object 6">
            <a:extLst>
              <a:ext uri="{FF2B5EF4-FFF2-40B4-BE49-F238E27FC236}">
                <a16:creationId xmlns:a16="http://schemas.microsoft.com/office/drawing/2014/main" id="{AE9ADF87-30E5-44DA-A9A2-A816BBE21A02}"/>
              </a:ext>
            </a:extLst>
          </p:cNvPr>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sp>
        <p:nvSpPr>
          <p:cNvPr id="14" name="TextBox 37">
            <a:extLst>
              <a:ext uri="{FF2B5EF4-FFF2-40B4-BE49-F238E27FC236}">
                <a16:creationId xmlns:a16="http://schemas.microsoft.com/office/drawing/2014/main" id="{91ADC809-A918-4E90-B65B-AE56AADC99A0}"/>
              </a:ext>
            </a:extLst>
          </p:cNvPr>
          <p:cNvSpPr txBox="1"/>
          <p:nvPr/>
        </p:nvSpPr>
        <p:spPr>
          <a:xfrm>
            <a:off x="1247607" y="6561789"/>
            <a:ext cx="6973888" cy="338138"/>
          </a:xfrm>
          <a:prstGeom prst="rect">
            <a:avLst/>
          </a:prstGeom>
          <a:noFill/>
        </p:spPr>
        <p:txBody>
          <a:bodyPr>
            <a:spAutoFit/>
          </a:bodyPr>
          <a:lstStyle/>
          <a:p>
            <a:pPr algn="just" eaLnBrk="1" fontAlgn="auto" hangingPunct="1">
              <a:spcBef>
                <a:spcPts val="0"/>
              </a:spcBef>
              <a:spcAft>
                <a:spcPts val="0"/>
              </a:spcAft>
              <a:defRPr/>
            </a:pPr>
            <a:r>
              <a:rPr lang="en-US" sz="1600" b="1" dirty="0">
                <a:solidFill>
                  <a:schemeClr val="bg1"/>
                </a:solidFill>
                <a:latin typeface="Open Sans" panose="020B0606030504020204" pitchFamily="34" charset="0"/>
                <a:ea typeface="+mn-ea"/>
              </a:rPr>
              <a:t>www.investinpuglia.com</a:t>
            </a:r>
            <a:endParaRPr lang="en-GB" sz="1600" b="1" dirty="0">
              <a:solidFill>
                <a:schemeClr val="bg1"/>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9211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8">
            <a:extLst>
              <a:ext uri="{FF2B5EF4-FFF2-40B4-BE49-F238E27FC236}">
                <a16:creationId xmlns:a16="http://schemas.microsoft.com/office/drawing/2014/main" id="{7E9E2A18-BA40-4756-8105-426D1F91F4A8}"/>
              </a:ext>
            </a:extLst>
          </p:cNvPr>
          <p:cNvPicPr/>
          <p:nvPr/>
        </p:nvPicPr>
        <p:blipFill>
          <a:blip r:embed="rId2" cstate="print"/>
          <a:stretch>
            <a:fillRect/>
          </a:stretch>
        </p:blipFill>
        <p:spPr>
          <a:xfrm>
            <a:off x="4502922" y="6052398"/>
            <a:ext cx="3186156" cy="540207"/>
          </a:xfrm>
          <a:prstGeom prst="rect">
            <a:avLst/>
          </a:prstGeom>
        </p:spPr>
      </p:pic>
      <p:cxnSp>
        <p:nvCxnSpPr>
          <p:cNvPr id="9" name="Conector recto 8">
            <a:extLst>
              <a:ext uri="{FF2B5EF4-FFF2-40B4-BE49-F238E27FC236}">
                <a16:creationId xmlns:a16="http://schemas.microsoft.com/office/drawing/2014/main" id="{3C319AB0-98F2-48AA-BE77-B1AD483974CB}"/>
              </a:ext>
            </a:extLst>
          </p:cNvPr>
          <p:cNvCxnSpPr/>
          <p:nvPr/>
        </p:nvCxnSpPr>
        <p:spPr>
          <a:xfrm>
            <a:off x="494190" y="5841507"/>
            <a:ext cx="11203620" cy="0"/>
          </a:xfrm>
          <a:prstGeom prst="line">
            <a:avLst/>
          </a:prstGeom>
        </p:spPr>
        <p:style>
          <a:lnRef idx="3">
            <a:schemeClr val="accent3"/>
          </a:lnRef>
          <a:fillRef idx="0">
            <a:schemeClr val="accent3"/>
          </a:fillRef>
          <a:effectRef idx="2">
            <a:schemeClr val="accent3"/>
          </a:effectRef>
          <a:fontRef idx="minor">
            <a:schemeClr val="tx1"/>
          </a:fontRef>
        </p:style>
      </p:cxnSp>
      <p:sp>
        <p:nvSpPr>
          <p:cNvPr id="10" name="object 6">
            <a:extLst>
              <a:ext uri="{FF2B5EF4-FFF2-40B4-BE49-F238E27FC236}">
                <a16:creationId xmlns:a16="http://schemas.microsoft.com/office/drawing/2014/main" id="{0C704D61-7664-46BE-A3B9-5EEFB4022688}"/>
              </a:ext>
            </a:extLst>
          </p:cNvPr>
          <p:cNvSpPr txBox="1"/>
          <p:nvPr/>
        </p:nvSpPr>
        <p:spPr>
          <a:xfrm>
            <a:off x="5130436" y="3985494"/>
            <a:ext cx="6044822" cy="661591"/>
          </a:xfrm>
          <a:prstGeom prst="rect">
            <a:avLst/>
          </a:prstGeom>
        </p:spPr>
        <p:txBody>
          <a:bodyPr vert="horz" wrap="square" lIns="0" tIns="98425" rIns="0" bIns="0" rtlCol="0">
            <a:spAutoFit/>
          </a:bodyPr>
          <a:lstStyle/>
          <a:p>
            <a:pPr marL="12700" algn="r">
              <a:lnSpc>
                <a:spcPct val="100000"/>
              </a:lnSpc>
              <a:spcBef>
                <a:spcPts val="775"/>
              </a:spcBef>
            </a:pPr>
            <a:r>
              <a:rPr lang="pt-BR" sz="950" b="1" spc="-5" dirty="0">
                <a:latin typeface="Bahnschrift SemiBold" panose="020B0502040204020203" pitchFamily="34" charset="0"/>
                <a:cs typeface="Tahoma"/>
              </a:rPr>
              <a:t>SECTION FOR TRADE, HANDICRAFT &amp; INTERNATIONAL BUSINESS </a:t>
            </a:r>
            <a:r>
              <a:rPr lang="pt-BR" sz="950" b="1" dirty="0">
                <a:latin typeface="Bahnschrift SemiBold" panose="020B0502040204020203" pitchFamily="34" charset="0"/>
                <a:cs typeface="Tahoma"/>
              </a:rPr>
              <a:t>PROMOTION</a:t>
            </a:r>
            <a:endParaRPr lang="pt-BR" sz="950" dirty="0">
              <a:latin typeface="Bahnschrift SemiBold" panose="020B0502040204020203" pitchFamily="34" charset="0"/>
              <a:cs typeface="Tahoma"/>
            </a:endParaRPr>
          </a:p>
          <a:p>
            <a:pPr marL="2002789" marR="5080" indent="-62865" algn="r">
              <a:lnSpc>
                <a:spcPct val="110100"/>
              </a:lnSpc>
              <a:spcBef>
                <a:spcPts val="425"/>
              </a:spcBef>
            </a:pPr>
            <a:r>
              <a:rPr lang="pt-BR" sz="700" b="1" spc="-50" dirty="0">
                <a:latin typeface="Bahnschrift SemiBold" panose="020B0502040204020203" pitchFamily="34" charset="0"/>
                <a:ea typeface="Tahoma" panose="020B0604030504040204" pitchFamily="34" charset="0"/>
                <a:cs typeface="Tahoma" panose="020B0604030504040204" pitchFamily="34" charset="0"/>
              </a:rPr>
              <a:t>C</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15" dirty="0">
                <a:latin typeface="Bahnschrift SemiBold" panose="020B0502040204020203" pitchFamily="34" charset="0"/>
                <a:ea typeface="Tahoma" panose="020B0604030504040204" pitchFamily="34" charset="0"/>
                <a:cs typeface="Tahoma" panose="020B0604030504040204" pitchFamily="34" charset="0"/>
              </a:rPr>
              <a:t>O</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50" dirty="0">
                <a:latin typeface="Bahnschrift SemiBold" panose="020B0502040204020203" pitchFamily="34" charset="0"/>
                <a:ea typeface="Tahoma" panose="020B0604030504040204" pitchFamily="34" charset="0"/>
                <a:cs typeface="Tahoma" panose="020B0604030504040204" pitchFamily="34" charset="0"/>
              </a:rPr>
              <a:t>R</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35" dirty="0">
                <a:latin typeface="Bahnschrift SemiBold" panose="020B0502040204020203" pitchFamily="34" charset="0"/>
                <a:ea typeface="Tahoma" panose="020B0604030504040204" pitchFamily="34" charset="0"/>
                <a:cs typeface="Tahoma" panose="020B0604030504040204" pitchFamily="34" charset="0"/>
              </a:rPr>
              <a:t>S</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15" dirty="0">
                <a:latin typeface="Bahnschrift SemiBold" panose="020B0502040204020203" pitchFamily="34" charset="0"/>
                <a:ea typeface="Tahoma" panose="020B0604030504040204" pitchFamily="34" charset="0"/>
                <a:cs typeface="Tahoma" panose="020B0604030504040204" pitchFamily="34" charset="0"/>
              </a:rPr>
              <a:t>O</a:t>
            </a:r>
            <a:r>
              <a:rPr lang="pt-BR" sz="700" b="1" dirty="0">
                <a:latin typeface="Bahnschrift SemiBold" panose="020B0502040204020203" pitchFamily="34" charset="0"/>
                <a:ea typeface="Tahoma" panose="020B0604030504040204" pitchFamily="34" charset="0"/>
                <a:cs typeface="Tahoma" panose="020B0604030504040204" pitchFamily="34" charset="0"/>
              </a:rPr>
              <a:t> </a:t>
            </a:r>
            <a:r>
              <a:rPr lang="pt-BR" sz="700" b="1" spc="80" dirty="0">
                <a:latin typeface="Bahnschrift SemiBold" panose="020B0502040204020203" pitchFamily="34" charset="0"/>
                <a:ea typeface="Tahoma" panose="020B0604030504040204" pitchFamily="34" charset="0"/>
                <a:cs typeface="Tahoma" panose="020B0604030504040204" pitchFamily="34" charset="0"/>
              </a:rPr>
              <a:t> </a:t>
            </a:r>
            <a:r>
              <a:rPr lang="pt-BR" sz="700" b="1" spc="-75" dirty="0">
                <a:latin typeface="Bahnschrift SemiBold" panose="020B0502040204020203" pitchFamily="34" charset="0"/>
                <a:ea typeface="Tahoma" panose="020B0604030504040204" pitchFamily="34" charset="0"/>
                <a:cs typeface="Tahoma" panose="020B0604030504040204" pitchFamily="34" charset="0"/>
              </a:rPr>
              <a:t>S</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15" dirty="0">
                <a:latin typeface="Bahnschrift SemiBold" panose="020B0502040204020203" pitchFamily="34" charset="0"/>
                <a:ea typeface="Tahoma" panose="020B0604030504040204" pitchFamily="34" charset="0"/>
                <a:cs typeface="Tahoma" panose="020B0604030504040204" pitchFamily="34" charset="0"/>
              </a:rPr>
              <a:t>O</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40" dirty="0">
                <a:latin typeface="Bahnschrift SemiBold" panose="020B0502040204020203" pitchFamily="34" charset="0"/>
                <a:ea typeface="Tahoma" panose="020B0604030504040204" pitchFamily="34" charset="0"/>
                <a:cs typeface="Tahoma" panose="020B0604030504040204" pitchFamily="34" charset="0"/>
              </a:rPr>
              <a:t>N</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40" dirty="0" err="1">
                <a:latin typeface="Bahnschrift SemiBold" panose="020B0502040204020203" pitchFamily="34" charset="0"/>
                <a:ea typeface="Tahoma" panose="020B0604030504040204" pitchFamily="34" charset="0"/>
                <a:cs typeface="Tahoma" panose="020B0604030504040204" pitchFamily="34" charset="0"/>
              </a:rPr>
              <a:t>N</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20" dirty="0">
                <a:latin typeface="Bahnschrift SemiBold" panose="020B0502040204020203" pitchFamily="34" charset="0"/>
                <a:ea typeface="Tahoma" panose="020B0604030504040204" pitchFamily="34" charset="0"/>
                <a:cs typeface="Tahoma" panose="020B0604030504040204" pitchFamily="34" charset="0"/>
              </a:rPr>
              <a:t>I</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40" dirty="0">
                <a:latin typeface="Bahnschrift SemiBold" panose="020B0502040204020203" pitchFamily="34" charset="0"/>
                <a:ea typeface="Tahoma" panose="020B0604030504040204" pitchFamily="34" charset="0"/>
                <a:cs typeface="Tahoma" panose="020B0604030504040204" pitchFamily="34" charset="0"/>
              </a:rPr>
              <a:t>N</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15" dirty="0">
                <a:latin typeface="Bahnschrift SemiBold" panose="020B0502040204020203" pitchFamily="34" charset="0"/>
                <a:ea typeface="Tahoma" panose="020B0604030504040204" pitchFamily="34" charset="0"/>
                <a:cs typeface="Tahoma" panose="020B0604030504040204" pitchFamily="34" charset="0"/>
              </a:rPr>
              <a:t>O</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10" dirty="0">
                <a:latin typeface="Bahnschrift SemiBold" panose="020B0502040204020203" pitchFamily="34" charset="0"/>
                <a:ea typeface="Tahoma" panose="020B0604030504040204" pitchFamily="34" charset="0"/>
                <a:cs typeface="Tahoma" panose="020B0604030504040204" pitchFamily="34" charset="0"/>
              </a:rPr>
              <a:t>,</a:t>
            </a:r>
            <a:r>
              <a:rPr lang="pt-BR" sz="700" b="1" dirty="0">
                <a:latin typeface="Bahnschrift SemiBold" panose="020B0502040204020203" pitchFamily="34" charset="0"/>
                <a:ea typeface="Tahoma" panose="020B0604030504040204" pitchFamily="34" charset="0"/>
                <a:cs typeface="Tahoma" panose="020B0604030504040204" pitchFamily="34" charset="0"/>
              </a:rPr>
              <a:t> </a:t>
            </a:r>
            <a:r>
              <a:rPr lang="pt-BR" sz="700" b="1" spc="80" dirty="0">
                <a:latin typeface="Bahnschrift SemiBold" panose="020B0502040204020203" pitchFamily="34" charset="0"/>
                <a:ea typeface="Tahoma" panose="020B0604030504040204" pitchFamily="34" charset="0"/>
                <a:cs typeface="Tahoma" panose="020B0604030504040204" pitchFamily="34" charset="0"/>
              </a:rPr>
              <a:t> </a:t>
            </a:r>
            <a:r>
              <a:rPr lang="pt-BR" sz="700" b="1" spc="15" dirty="0">
                <a:latin typeface="Bahnschrift SemiBold" panose="020B0502040204020203" pitchFamily="34" charset="0"/>
                <a:ea typeface="Tahoma" panose="020B0604030504040204" pitchFamily="34" charset="0"/>
                <a:cs typeface="Tahoma" panose="020B0604030504040204" pitchFamily="34" charset="0"/>
              </a:rPr>
              <a:t>1</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15" dirty="0">
                <a:latin typeface="Bahnschrift SemiBold" panose="020B0502040204020203" pitchFamily="34" charset="0"/>
                <a:ea typeface="Tahoma" panose="020B0604030504040204" pitchFamily="34" charset="0"/>
                <a:cs typeface="Tahoma" panose="020B0604030504040204" pitchFamily="34" charset="0"/>
              </a:rPr>
              <a:t>7</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10" dirty="0">
                <a:latin typeface="Bahnschrift SemiBold" panose="020B0502040204020203" pitchFamily="34" charset="0"/>
                <a:ea typeface="Tahoma" panose="020B0604030504040204" pitchFamily="34" charset="0"/>
                <a:cs typeface="Tahoma" panose="020B0604030504040204" pitchFamily="34" charset="0"/>
              </a:rPr>
              <a:t>7  7</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15" dirty="0">
                <a:latin typeface="Bahnschrift SemiBold" panose="020B0502040204020203" pitchFamily="34" charset="0"/>
                <a:ea typeface="Tahoma" panose="020B0604030504040204" pitchFamily="34" charset="0"/>
                <a:cs typeface="Tahoma" panose="020B0604030504040204" pitchFamily="34" charset="0"/>
              </a:rPr>
              <a:t>0</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15" dirty="0">
                <a:latin typeface="Bahnschrift SemiBold" panose="020B0502040204020203" pitchFamily="34" charset="0"/>
                <a:ea typeface="Tahoma" panose="020B0604030504040204" pitchFamily="34" charset="0"/>
                <a:cs typeface="Tahoma" panose="020B0604030504040204" pitchFamily="34" charset="0"/>
              </a:rPr>
              <a:t>1</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15" dirty="0">
                <a:latin typeface="Bahnschrift SemiBold" panose="020B0502040204020203" pitchFamily="34" charset="0"/>
                <a:ea typeface="Tahoma" panose="020B0604030504040204" pitchFamily="34" charset="0"/>
                <a:cs typeface="Tahoma" panose="020B0604030504040204" pitchFamily="34" charset="0"/>
              </a:rPr>
              <a:t>2</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15" dirty="0">
                <a:latin typeface="Bahnschrift SemiBold" panose="020B0502040204020203" pitchFamily="34" charset="0"/>
                <a:ea typeface="Tahoma" panose="020B0604030504040204" pitchFamily="34" charset="0"/>
                <a:cs typeface="Tahoma" panose="020B0604030504040204" pitchFamily="34" charset="0"/>
              </a:rPr>
              <a:t>1</a:t>
            </a:r>
            <a:r>
              <a:rPr lang="pt-BR" sz="700" b="1" dirty="0">
                <a:latin typeface="Bahnschrift SemiBold" panose="020B0502040204020203" pitchFamily="34" charset="0"/>
                <a:ea typeface="Tahoma" panose="020B0604030504040204" pitchFamily="34" charset="0"/>
                <a:cs typeface="Tahoma" panose="020B0604030504040204" pitchFamily="34" charset="0"/>
              </a:rPr>
              <a:t> </a:t>
            </a:r>
            <a:r>
              <a:rPr lang="pt-BR" sz="700" b="1" spc="80" dirty="0">
                <a:latin typeface="Bahnschrift SemiBold" panose="020B0502040204020203" pitchFamily="34" charset="0"/>
                <a:ea typeface="Tahoma" panose="020B0604030504040204" pitchFamily="34" charset="0"/>
                <a:cs typeface="Tahoma" panose="020B0604030504040204" pitchFamily="34" charset="0"/>
              </a:rPr>
              <a:t> </a:t>
            </a:r>
            <a:r>
              <a:rPr lang="pt-BR" sz="700" b="1" spc="-5" dirty="0">
                <a:latin typeface="Bahnschrift SemiBold" panose="020B0502040204020203" pitchFamily="34" charset="0"/>
                <a:ea typeface="Tahoma" panose="020B0604030504040204" pitchFamily="34" charset="0"/>
                <a:cs typeface="Tahoma" panose="020B0604030504040204" pitchFamily="34" charset="0"/>
              </a:rPr>
              <a:t>-</a:t>
            </a:r>
            <a:r>
              <a:rPr lang="pt-BR" sz="700" b="1" dirty="0">
                <a:latin typeface="Bahnschrift SemiBold" panose="020B0502040204020203" pitchFamily="34" charset="0"/>
                <a:ea typeface="Tahoma" panose="020B0604030504040204" pitchFamily="34" charset="0"/>
                <a:cs typeface="Tahoma" panose="020B0604030504040204" pitchFamily="34" charset="0"/>
              </a:rPr>
              <a:t> </a:t>
            </a:r>
            <a:r>
              <a:rPr lang="pt-BR" sz="700" b="1" spc="80" dirty="0">
                <a:latin typeface="Bahnschrift SemiBold" panose="020B0502040204020203" pitchFamily="34" charset="0"/>
                <a:ea typeface="Tahoma" panose="020B0604030504040204" pitchFamily="34" charset="0"/>
                <a:cs typeface="Tahoma" panose="020B0604030504040204" pitchFamily="34" charset="0"/>
              </a:rPr>
              <a:t> </a:t>
            </a:r>
            <a:r>
              <a:rPr lang="pt-BR" sz="700" b="1" spc="-25" dirty="0">
                <a:latin typeface="Bahnschrift SemiBold" panose="020B0502040204020203" pitchFamily="34" charset="0"/>
                <a:ea typeface="Tahoma" panose="020B0604030504040204" pitchFamily="34" charset="0"/>
                <a:cs typeface="Tahoma" panose="020B0604030504040204" pitchFamily="34" charset="0"/>
              </a:rPr>
              <a:t>B</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40" dirty="0">
                <a:latin typeface="Bahnschrift SemiBold" panose="020B0502040204020203" pitchFamily="34" charset="0"/>
                <a:ea typeface="Tahoma" panose="020B0604030504040204" pitchFamily="34" charset="0"/>
                <a:cs typeface="Tahoma" panose="020B0604030504040204" pitchFamily="34" charset="0"/>
              </a:rPr>
              <a:t>A</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50" dirty="0">
                <a:latin typeface="Bahnschrift SemiBold" panose="020B0502040204020203" pitchFamily="34" charset="0"/>
                <a:ea typeface="Tahoma" panose="020B0604030504040204" pitchFamily="34" charset="0"/>
                <a:cs typeface="Tahoma" panose="020B0604030504040204" pitchFamily="34" charset="0"/>
              </a:rPr>
              <a:t>R</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20" dirty="0">
                <a:latin typeface="Bahnschrift SemiBold" panose="020B0502040204020203" pitchFamily="34" charset="0"/>
                <a:ea typeface="Tahoma" panose="020B0604030504040204" pitchFamily="34" charset="0"/>
                <a:cs typeface="Tahoma" panose="020B0604030504040204" pitchFamily="34" charset="0"/>
              </a:rPr>
              <a:t>I</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10" dirty="0">
                <a:latin typeface="Bahnschrift SemiBold" panose="020B0502040204020203" pitchFamily="34" charset="0"/>
                <a:ea typeface="Tahoma" panose="020B0604030504040204" pitchFamily="34" charset="0"/>
                <a:cs typeface="Tahoma" panose="020B0604030504040204" pitchFamily="34" charset="0"/>
              </a:rPr>
              <a:t>,</a:t>
            </a:r>
            <a:r>
              <a:rPr lang="pt-BR" sz="700" b="1" dirty="0">
                <a:latin typeface="Bahnschrift SemiBold" panose="020B0502040204020203" pitchFamily="34" charset="0"/>
                <a:ea typeface="Tahoma" panose="020B0604030504040204" pitchFamily="34" charset="0"/>
                <a:cs typeface="Tahoma" panose="020B0604030504040204" pitchFamily="34" charset="0"/>
              </a:rPr>
              <a:t> </a:t>
            </a:r>
            <a:r>
              <a:rPr lang="pt-BR" sz="700" b="1" spc="80" dirty="0">
                <a:latin typeface="Bahnschrift SemiBold" panose="020B0502040204020203" pitchFamily="34" charset="0"/>
                <a:ea typeface="Tahoma" panose="020B0604030504040204" pitchFamily="34" charset="0"/>
                <a:cs typeface="Tahoma" panose="020B0604030504040204" pitchFamily="34" charset="0"/>
              </a:rPr>
              <a:t> </a:t>
            </a:r>
            <a:r>
              <a:rPr lang="pt-BR" sz="700" b="1" spc="40" dirty="0">
                <a:latin typeface="Bahnschrift SemiBold" panose="020B0502040204020203" pitchFamily="34" charset="0"/>
                <a:ea typeface="Tahoma" panose="020B0604030504040204" pitchFamily="34" charset="0"/>
                <a:cs typeface="Tahoma" panose="020B0604030504040204" pitchFamily="34" charset="0"/>
              </a:rPr>
              <a:t>I</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75" dirty="0">
                <a:latin typeface="Bahnschrift SemiBold" panose="020B0502040204020203" pitchFamily="34" charset="0"/>
                <a:ea typeface="Tahoma" panose="020B0604030504040204" pitchFamily="34" charset="0"/>
                <a:cs typeface="Tahoma" panose="020B0604030504040204" pitchFamily="34" charset="0"/>
              </a:rPr>
              <a:t>T</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40" dirty="0">
                <a:latin typeface="Bahnschrift SemiBold" panose="020B0502040204020203" pitchFamily="34" charset="0"/>
                <a:ea typeface="Tahoma" panose="020B0604030504040204" pitchFamily="34" charset="0"/>
                <a:cs typeface="Tahoma" panose="020B0604030504040204" pitchFamily="34" charset="0"/>
              </a:rPr>
              <a:t>A</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20" dirty="0">
                <a:latin typeface="Bahnschrift SemiBold" panose="020B0502040204020203" pitchFamily="34" charset="0"/>
                <a:ea typeface="Tahoma" panose="020B0604030504040204" pitchFamily="34" charset="0"/>
                <a:cs typeface="Tahoma" panose="020B0604030504040204" pitchFamily="34" charset="0"/>
              </a:rPr>
              <a:t>L</a:t>
            </a:r>
            <a:r>
              <a:rPr lang="pt-BR" sz="700" b="1" spc="-55" dirty="0">
                <a:latin typeface="Bahnschrift SemiBold" panose="020B0502040204020203" pitchFamily="34" charset="0"/>
                <a:ea typeface="Tahoma" panose="020B0604030504040204" pitchFamily="34" charset="0"/>
                <a:cs typeface="Tahoma" panose="020B0604030504040204" pitchFamily="34" charset="0"/>
              </a:rPr>
              <a:t> </a:t>
            </a:r>
            <a:r>
              <a:rPr lang="pt-BR" sz="700" b="1" spc="15" dirty="0">
                <a:latin typeface="Bahnschrift SemiBold" panose="020B0502040204020203" pitchFamily="34" charset="0"/>
                <a:ea typeface="Tahoma" panose="020B0604030504040204" pitchFamily="34" charset="0"/>
                <a:cs typeface="Tahoma" panose="020B0604030504040204" pitchFamily="34" charset="0"/>
              </a:rPr>
              <a:t>Y</a:t>
            </a:r>
            <a:endParaRPr lang="pt-BR" sz="700" dirty="0">
              <a:latin typeface="Bahnschrift SemiBold" panose="020B0502040204020203" pitchFamily="34" charset="0"/>
              <a:ea typeface="Tahoma" panose="020B0604030504040204" pitchFamily="34" charset="0"/>
              <a:cs typeface="Tahoma" panose="020B0604030504040204" pitchFamily="34" charset="0"/>
            </a:endParaRPr>
          </a:p>
          <a:p>
            <a:pPr marL="1956435" algn="r">
              <a:lnSpc>
                <a:spcPct val="100000"/>
              </a:lnSpc>
              <a:spcBef>
                <a:spcPts val="5"/>
              </a:spcBef>
            </a:pPr>
            <a:endParaRPr lang="pt-BR" sz="850" dirty="0">
              <a:latin typeface="Bahnschrift SemiBold" panose="020B0502040204020203" pitchFamily="34" charset="0"/>
              <a:cs typeface="Arial"/>
            </a:endParaRPr>
          </a:p>
          <a:p>
            <a:pPr marL="1956435">
              <a:lnSpc>
                <a:spcPct val="100000"/>
              </a:lnSpc>
              <a:spcBef>
                <a:spcPts val="5"/>
              </a:spcBef>
            </a:pPr>
            <a:r>
              <a:rPr lang="pt-BR" sz="750" spc="-5" dirty="0">
                <a:latin typeface="Bahnschrift SemiBold" panose="020B0502040204020203" pitchFamily="34" charset="0"/>
                <a:ea typeface="Tahoma" panose="020B0604030504040204" pitchFamily="34" charset="0"/>
                <a:cs typeface="Tahoma" panose="020B0604030504040204" pitchFamily="34" charset="0"/>
              </a:rPr>
              <a:t>                                                                                                          +39 </a:t>
            </a:r>
            <a:r>
              <a:rPr lang="pt-BR" sz="750" spc="15" dirty="0">
                <a:latin typeface="Bahnschrift SemiBold" panose="020B0502040204020203" pitchFamily="34" charset="0"/>
                <a:ea typeface="Tahoma" panose="020B0604030504040204" pitchFamily="34" charset="0"/>
                <a:cs typeface="Tahoma" panose="020B0604030504040204" pitchFamily="34" charset="0"/>
              </a:rPr>
              <a:t>080 5403562</a:t>
            </a:r>
            <a:endParaRPr lang="pt-BR" sz="750" dirty="0">
              <a:latin typeface="Bahnschrift SemiBold" panose="020B0502040204020203" pitchFamily="34" charset="0"/>
              <a:ea typeface="Tahoma" panose="020B0604030504040204" pitchFamily="34" charset="0"/>
              <a:cs typeface="Tahoma" panose="020B0604030504040204" pitchFamily="34" charset="0"/>
            </a:endParaRPr>
          </a:p>
        </p:txBody>
      </p:sp>
      <p:pic>
        <p:nvPicPr>
          <p:cNvPr id="11" name="object 4">
            <a:extLst>
              <a:ext uri="{FF2B5EF4-FFF2-40B4-BE49-F238E27FC236}">
                <a16:creationId xmlns:a16="http://schemas.microsoft.com/office/drawing/2014/main" id="{E1382251-65F1-4156-918A-06B9B5FDFCE9}"/>
              </a:ext>
            </a:extLst>
          </p:cNvPr>
          <p:cNvPicPr/>
          <p:nvPr/>
        </p:nvPicPr>
        <p:blipFill>
          <a:blip r:embed="rId3" cstate="print"/>
          <a:stretch>
            <a:fillRect/>
          </a:stretch>
        </p:blipFill>
        <p:spPr>
          <a:xfrm>
            <a:off x="11015776" y="4746458"/>
            <a:ext cx="199965" cy="133310"/>
          </a:xfrm>
          <a:prstGeom prst="rect">
            <a:avLst/>
          </a:prstGeom>
        </p:spPr>
      </p:pic>
      <p:pic>
        <p:nvPicPr>
          <p:cNvPr id="12" name="object 3">
            <a:extLst>
              <a:ext uri="{FF2B5EF4-FFF2-40B4-BE49-F238E27FC236}">
                <a16:creationId xmlns:a16="http://schemas.microsoft.com/office/drawing/2014/main" id="{16C21F80-F1FB-4614-9586-AE9F154515F1}"/>
              </a:ext>
            </a:extLst>
          </p:cNvPr>
          <p:cNvPicPr/>
          <p:nvPr/>
        </p:nvPicPr>
        <p:blipFill>
          <a:blip r:embed="rId4" cstate="print"/>
          <a:stretch>
            <a:fillRect/>
          </a:stretch>
        </p:blipFill>
        <p:spPr>
          <a:xfrm>
            <a:off x="11015776" y="4497453"/>
            <a:ext cx="159481" cy="159485"/>
          </a:xfrm>
          <a:prstGeom prst="rect">
            <a:avLst/>
          </a:prstGeom>
        </p:spPr>
      </p:pic>
      <p:pic>
        <p:nvPicPr>
          <p:cNvPr id="13" name="Imagen 12">
            <a:extLst>
              <a:ext uri="{FF2B5EF4-FFF2-40B4-BE49-F238E27FC236}">
                <a16:creationId xmlns:a16="http://schemas.microsoft.com/office/drawing/2014/main" id="{8D863E60-0B6B-4D16-8E08-07FA41D96A63}"/>
              </a:ext>
            </a:extLst>
          </p:cNvPr>
          <p:cNvPicPr>
            <a:picLocks noChangeAspect="1"/>
          </p:cNvPicPr>
          <p:nvPr/>
        </p:nvPicPr>
        <p:blipFill>
          <a:blip r:embed="rId5"/>
          <a:stretch>
            <a:fillRect/>
          </a:stretch>
        </p:blipFill>
        <p:spPr>
          <a:xfrm>
            <a:off x="7960195" y="4969288"/>
            <a:ext cx="3255546" cy="823031"/>
          </a:xfrm>
          <a:prstGeom prst="rect">
            <a:avLst/>
          </a:prstGeom>
        </p:spPr>
      </p:pic>
      <p:pic>
        <p:nvPicPr>
          <p:cNvPr id="14" name="Imagen 13">
            <a:extLst>
              <a:ext uri="{FF2B5EF4-FFF2-40B4-BE49-F238E27FC236}">
                <a16:creationId xmlns:a16="http://schemas.microsoft.com/office/drawing/2014/main" id="{CD89044E-235F-4F65-9790-5E48240CCD85}"/>
              </a:ext>
            </a:extLst>
          </p:cNvPr>
          <p:cNvPicPr>
            <a:picLocks noChangeAspect="1"/>
          </p:cNvPicPr>
          <p:nvPr/>
        </p:nvPicPr>
        <p:blipFill>
          <a:blip r:embed="rId6"/>
          <a:stretch>
            <a:fillRect/>
          </a:stretch>
        </p:blipFill>
        <p:spPr>
          <a:xfrm>
            <a:off x="11016575" y="5159328"/>
            <a:ext cx="201185" cy="201185"/>
          </a:xfrm>
          <a:prstGeom prst="rect">
            <a:avLst/>
          </a:prstGeom>
        </p:spPr>
      </p:pic>
      <p:pic>
        <p:nvPicPr>
          <p:cNvPr id="16" name="Imagen 15" descr="Logotipo, nombre de la empresa&#10;&#10;Descripción generada automáticamente">
            <a:extLst>
              <a:ext uri="{FF2B5EF4-FFF2-40B4-BE49-F238E27FC236}">
                <a16:creationId xmlns:a16="http://schemas.microsoft.com/office/drawing/2014/main" id="{FA0970C7-A5E2-43C1-A0B1-0EF771822E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29137" y="3055398"/>
            <a:ext cx="1351581" cy="823030"/>
          </a:xfrm>
          <a:prstGeom prst="rect">
            <a:avLst/>
          </a:prstGeom>
        </p:spPr>
      </p:pic>
      <p:sp>
        <p:nvSpPr>
          <p:cNvPr id="18" name="Rectángulo 17">
            <a:extLst>
              <a:ext uri="{FF2B5EF4-FFF2-40B4-BE49-F238E27FC236}">
                <a16:creationId xmlns:a16="http://schemas.microsoft.com/office/drawing/2014/main" id="{A2AD91C0-69AC-467C-8AFD-B28ECF54EC26}"/>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3782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45E74D84-D08D-467C-8C73-9AB950EE8770}"/>
              </a:ext>
            </a:extLst>
          </p:cNvPr>
          <p:cNvGraphicFramePr>
            <a:graphicFrameLocks noChangeAspect="1"/>
          </p:cNvGraphicFramePr>
          <p:nvPr>
            <p:extLst>
              <p:ext uri="{D42A27DB-BD31-4B8C-83A1-F6EECF244321}">
                <p14:modId xmlns:p14="http://schemas.microsoft.com/office/powerpoint/2010/main" val="2349210249"/>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9219" name="Acrobat Document" r:id="rId3" imgW="6515055" imgH="7314920" progId="Acrobat.Document.DC">
                  <p:embed/>
                </p:oleObj>
              </mc:Choice>
              <mc:Fallback>
                <p:oleObj name="Acrobat Document" r:id="rId3" imgW="6515055" imgH="7314920" progId="Acrobat.Document.DC">
                  <p:embed/>
                  <p:pic>
                    <p:nvPicPr>
                      <p:cNvPr id="0" name=""/>
                      <p:cNvPicPr/>
                      <p:nvPr/>
                    </p:nvPicPr>
                    <p:blipFill>
                      <a:blip r:embed="rId4"/>
                      <a:stretch>
                        <a:fillRect/>
                      </a:stretch>
                    </p:blipFill>
                    <p:spPr>
                      <a:xfrm>
                        <a:off x="-1" y="566501"/>
                        <a:ext cx="12191999" cy="13687924"/>
                      </a:xfrm>
                      <a:prstGeom prst="rect">
                        <a:avLst/>
                      </a:prstGeom>
                    </p:spPr>
                  </p:pic>
                </p:oleObj>
              </mc:Fallback>
            </mc:AlternateContent>
          </a:graphicData>
        </a:graphic>
      </p:graphicFrame>
      <p:pic>
        <p:nvPicPr>
          <p:cNvPr id="11" name="Imagen 10" descr="Logotipo, nombre de la empresa&#10;&#10;Descripción generada automáticamente">
            <a:hlinkClick r:id="rId5"/>
            <a:extLst>
              <a:ext uri="{FF2B5EF4-FFF2-40B4-BE49-F238E27FC236}">
                <a16:creationId xmlns:a16="http://schemas.microsoft.com/office/drawing/2014/main" id="{D9406BAB-126C-4721-81E0-E1614DDCE0C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86555" y="345381"/>
            <a:ext cx="2244748" cy="2244748"/>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6ADD1BF1-A029-4E3C-BD41-2069D6BB13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804" y="630315"/>
            <a:ext cx="2006574" cy="1221880"/>
          </a:xfrm>
          <a:prstGeom prst="rect">
            <a:avLst/>
          </a:prstGeom>
        </p:spPr>
      </p:pic>
      <p:sp>
        <p:nvSpPr>
          <p:cNvPr id="6" name="CuadroTexto 5">
            <a:extLst>
              <a:ext uri="{FF2B5EF4-FFF2-40B4-BE49-F238E27FC236}">
                <a16:creationId xmlns:a16="http://schemas.microsoft.com/office/drawing/2014/main" id="{C7338869-B9DD-40CA-A4FB-2D80AF9E4B1D}"/>
              </a:ext>
            </a:extLst>
          </p:cNvPr>
          <p:cNvSpPr txBox="1"/>
          <p:nvPr/>
        </p:nvSpPr>
        <p:spPr>
          <a:xfrm>
            <a:off x="5057684" y="921080"/>
            <a:ext cx="5882020" cy="4708981"/>
          </a:xfrm>
          <a:prstGeom prst="rect">
            <a:avLst/>
          </a:prstGeom>
          <a:noFill/>
        </p:spPr>
        <p:txBody>
          <a:bodyPr wrap="square">
            <a:spAutoFit/>
          </a:bodyPr>
          <a:lstStyle/>
          <a:p>
            <a:pPr algn="ctr" fontAlgn="base">
              <a:spcAft>
                <a:spcPts val="600"/>
              </a:spcAft>
            </a:pPr>
            <a:r>
              <a:rPr lang="en-US" sz="3600" cap="all" dirty="0">
                <a:latin typeface="Bahnschrift SemiBold" panose="020B0502040204020203" pitchFamily="34" charset="0"/>
              </a:rPr>
              <a:t> </a:t>
            </a:r>
          </a:p>
          <a:p>
            <a:pPr algn="ctr" fontAlgn="base">
              <a:spcAft>
                <a:spcPts val="600"/>
              </a:spcAft>
            </a:pPr>
            <a:endParaRPr lang="en-US" sz="2000" cap="all" dirty="0">
              <a:latin typeface="Bahnschrift SemiBold" panose="020B0502040204020203" pitchFamily="34" charset="0"/>
            </a:endParaRPr>
          </a:p>
          <a:p>
            <a:pPr algn="just" fontAlgn="base">
              <a:spcAft>
                <a:spcPts val="600"/>
              </a:spcAft>
            </a:pPr>
            <a:r>
              <a:rPr lang="en-US" sz="1600" dirty="0">
                <a:latin typeface="Bahnschrift SemiBold" panose="020B0502040204020203" pitchFamily="34" charset="0"/>
              </a:rPr>
              <a:t>Apulia, a beautiful region in the southeast of Italy, steeped in history but as innovative as the silicon valley, represents an ideal location for </a:t>
            </a:r>
            <a:r>
              <a:rPr lang="en-US" sz="1600" i="1" dirty="0">
                <a:solidFill>
                  <a:srgbClr val="0070C0"/>
                </a:solidFill>
                <a:latin typeface="Bahnschrift SemiBold" panose="020B0502040204020203" pitchFamily="34" charset="0"/>
              </a:rPr>
              <a:t>smart</a:t>
            </a:r>
            <a:r>
              <a:rPr lang="en-US" sz="1600" dirty="0">
                <a:latin typeface="Bahnschrift SemiBold" panose="020B0502040204020203" pitchFamily="34" charset="0"/>
              </a:rPr>
              <a:t> businesses and business investments.</a:t>
            </a:r>
          </a:p>
          <a:p>
            <a:pPr algn="just" fontAlgn="base">
              <a:spcAft>
                <a:spcPts val="600"/>
              </a:spcAft>
            </a:pPr>
            <a:r>
              <a:rPr lang="en-US" sz="1600" dirty="0">
                <a:latin typeface="Bahnschrift SemiBold" panose="020B0502040204020203" pitchFamily="34" charset="0"/>
              </a:rPr>
              <a:t>The Apulia Regional Government actively supports inward investments, business innovation and research through various initiatives and incentives for start-ups, established businesses and research institutions, which represent an added bonus for potential investors.</a:t>
            </a:r>
          </a:p>
          <a:p>
            <a:pPr algn="just" fontAlgn="base">
              <a:spcAft>
                <a:spcPts val="600"/>
              </a:spcAft>
            </a:pPr>
            <a:r>
              <a:rPr lang="en-US" sz="1600" dirty="0">
                <a:latin typeface="Bahnschrift SemiBold" panose="020B0502040204020203" pitchFamily="34" charset="0"/>
              </a:rPr>
              <a:t>Regional incentives and investments have fostered the creation of a world class innovation eco-system, which boasts on an integrated network of private and public entities, active in research and innovation, including universities, business and technological clusters, in addition to over 630 innovative start-ups.</a:t>
            </a:r>
          </a:p>
        </p:txBody>
      </p:sp>
      <p:sp>
        <p:nvSpPr>
          <p:cNvPr id="7" name="CuadroTexto 6">
            <a:extLst>
              <a:ext uri="{FF2B5EF4-FFF2-40B4-BE49-F238E27FC236}">
                <a16:creationId xmlns:a16="http://schemas.microsoft.com/office/drawing/2014/main" id="{E9548373-AEA9-4B9A-9D0D-A79F74678695}"/>
              </a:ext>
            </a:extLst>
          </p:cNvPr>
          <p:cNvSpPr txBox="1"/>
          <p:nvPr/>
        </p:nvSpPr>
        <p:spPr>
          <a:xfrm>
            <a:off x="3823709" y="6086697"/>
            <a:ext cx="3408008" cy="400110"/>
          </a:xfrm>
          <a:prstGeom prst="rect">
            <a:avLst/>
          </a:prstGeom>
          <a:noFill/>
        </p:spPr>
        <p:txBody>
          <a:bodyPr wrap="square" rtlCol="0">
            <a:spAutoFit/>
          </a:bodyPr>
          <a:lstStyle/>
          <a:p>
            <a:r>
              <a:rPr lang="es-ES" sz="2000" b="1" u="sng" dirty="0">
                <a:hlinkClick r:id="rId8">
                  <a:extLst>
                    <a:ext uri="{A12FA001-AC4F-418D-AE19-62706E023703}">
                      <ahyp:hlinkClr xmlns:ahyp="http://schemas.microsoft.com/office/drawing/2018/hyperlinkcolor" val="tx"/>
                    </a:ext>
                  </a:extLst>
                </a:hlinkClick>
              </a:rPr>
              <a:t>MORE ABOUT APULIA REGION</a:t>
            </a:r>
            <a:endParaRPr lang="es-ES" sz="2000" b="1" u="sng" dirty="0"/>
          </a:p>
        </p:txBody>
      </p:sp>
      <p:sp>
        <p:nvSpPr>
          <p:cNvPr id="9" name="Rectángulo 8">
            <a:extLst>
              <a:ext uri="{FF2B5EF4-FFF2-40B4-BE49-F238E27FC236}">
                <a16:creationId xmlns:a16="http://schemas.microsoft.com/office/drawing/2014/main" id="{A1EA8F1D-6758-4230-9D8D-CFA41DF913D3}"/>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object 6">
            <a:extLst>
              <a:ext uri="{FF2B5EF4-FFF2-40B4-BE49-F238E27FC236}">
                <a16:creationId xmlns:a16="http://schemas.microsoft.com/office/drawing/2014/main" id="{C252AE48-ED34-4C49-B078-8A53FB333330}"/>
              </a:ext>
            </a:extLst>
          </p:cNvPr>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pic>
        <p:nvPicPr>
          <p:cNvPr id="3" name="Immagine 2">
            <a:extLst>
              <a:ext uri="{FF2B5EF4-FFF2-40B4-BE49-F238E27FC236}">
                <a16:creationId xmlns:a16="http://schemas.microsoft.com/office/drawing/2014/main" id="{F10DDF9B-63C8-4A61-A343-DD18956657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640" y="2067100"/>
            <a:ext cx="3987995" cy="2631233"/>
          </a:xfrm>
          <a:prstGeom prst="rect">
            <a:avLst/>
          </a:prstGeom>
        </p:spPr>
      </p:pic>
      <p:sp>
        <p:nvSpPr>
          <p:cNvPr id="10" name="TextBox 37">
            <a:extLst>
              <a:ext uri="{FF2B5EF4-FFF2-40B4-BE49-F238E27FC236}">
                <a16:creationId xmlns:a16="http://schemas.microsoft.com/office/drawing/2014/main" id="{4E8CEF2D-FCD6-472F-A5B1-A484BBF292F5}"/>
              </a:ext>
            </a:extLst>
          </p:cNvPr>
          <p:cNvSpPr txBox="1"/>
          <p:nvPr/>
        </p:nvSpPr>
        <p:spPr>
          <a:xfrm>
            <a:off x="1247607" y="6561789"/>
            <a:ext cx="6973888" cy="338138"/>
          </a:xfrm>
          <a:prstGeom prst="rect">
            <a:avLst/>
          </a:prstGeom>
          <a:noFill/>
        </p:spPr>
        <p:txBody>
          <a:bodyPr>
            <a:spAutoFit/>
          </a:bodyPr>
          <a:lstStyle/>
          <a:p>
            <a:pPr algn="just" eaLnBrk="1" fontAlgn="auto" hangingPunct="1">
              <a:spcBef>
                <a:spcPts val="0"/>
              </a:spcBef>
              <a:spcAft>
                <a:spcPts val="0"/>
              </a:spcAft>
              <a:defRPr/>
            </a:pPr>
            <a:r>
              <a:rPr lang="en-US" sz="1600" b="1" dirty="0">
                <a:solidFill>
                  <a:schemeClr val="bg1"/>
                </a:solidFill>
                <a:latin typeface="Open Sans" panose="020B0606030504020204" pitchFamily="34" charset="0"/>
                <a:ea typeface="+mn-ea"/>
              </a:rPr>
              <a:t>www.investinpuglia.com</a:t>
            </a:r>
            <a:endParaRPr lang="en-GB" sz="1600" b="1" dirty="0">
              <a:solidFill>
                <a:schemeClr val="bg1"/>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052953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to 40">
            <a:extLst>
              <a:ext uri="{FF2B5EF4-FFF2-40B4-BE49-F238E27FC236}">
                <a16:creationId xmlns:a16="http://schemas.microsoft.com/office/drawing/2014/main" id="{7B6601C1-30ED-4ED8-809E-F93F03A25016}"/>
              </a:ext>
            </a:extLst>
          </p:cNvPr>
          <p:cNvGraphicFramePr>
            <a:graphicFrameLocks noChangeAspect="1"/>
          </p:cNvGraphicFramePr>
          <p:nvPr>
            <p:extLst>
              <p:ext uri="{D42A27DB-BD31-4B8C-83A1-F6EECF244321}">
                <p14:modId xmlns:p14="http://schemas.microsoft.com/office/powerpoint/2010/main" val="1169293444"/>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10243" name="Acrobat Document" r:id="rId3" imgW="6515055" imgH="7314920" progId="Acrobat.Document.DC">
                  <p:embed/>
                </p:oleObj>
              </mc:Choice>
              <mc:Fallback>
                <p:oleObj name="Acrobat Document" r:id="rId3" imgW="6515055" imgH="7314920" progId="Acrobat.Document.DC">
                  <p:embed/>
                  <p:pic>
                    <p:nvPicPr>
                      <p:cNvPr id="4" name="Objeto 3">
                        <a:extLst>
                          <a:ext uri="{FF2B5EF4-FFF2-40B4-BE49-F238E27FC236}">
                            <a16:creationId xmlns:a16="http://schemas.microsoft.com/office/drawing/2014/main" id="{45E74D84-D08D-467C-8C73-9AB950EE8770}"/>
                          </a:ext>
                        </a:extLst>
                      </p:cNvPr>
                      <p:cNvPicPr/>
                      <p:nvPr/>
                    </p:nvPicPr>
                    <p:blipFill>
                      <a:blip r:embed="rId4"/>
                      <a:stretch>
                        <a:fillRect/>
                      </a:stretch>
                    </p:blipFill>
                    <p:spPr>
                      <a:xfrm>
                        <a:off x="-1" y="566501"/>
                        <a:ext cx="12191999" cy="13687924"/>
                      </a:xfrm>
                      <a:prstGeom prst="rect">
                        <a:avLst/>
                      </a:prstGeom>
                    </p:spPr>
                  </p:pic>
                </p:oleObj>
              </mc:Fallback>
            </mc:AlternateContent>
          </a:graphicData>
        </a:graphic>
      </p:graphicFrame>
      <p:sp>
        <p:nvSpPr>
          <p:cNvPr id="38" name="Rectángulo 37">
            <a:extLst>
              <a:ext uri="{FF2B5EF4-FFF2-40B4-BE49-F238E27FC236}">
                <a16:creationId xmlns:a16="http://schemas.microsoft.com/office/drawing/2014/main" id="{5D90E71B-7318-4C4B-ABE5-2D02938F4E7F}"/>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object 6"/>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pic>
        <p:nvPicPr>
          <p:cNvPr id="7" name="object 7"/>
          <p:cNvPicPr/>
          <p:nvPr/>
        </p:nvPicPr>
        <p:blipFill>
          <a:blip r:embed="rId5" cstate="print"/>
          <a:stretch>
            <a:fillRect/>
          </a:stretch>
        </p:blipFill>
        <p:spPr>
          <a:xfrm>
            <a:off x="5851348" y="5642973"/>
            <a:ext cx="518083" cy="518083"/>
          </a:xfrm>
          <a:prstGeom prst="rect">
            <a:avLst/>
          </a:prstGeom>
        </p:spPr>
      </p:pic>
      <p:pic>
        <p:nvPicPr>
          <p:cNvPr id="8" name="object 8"/>
          <p:cNvPicPr/>
          <p:nvPr/>
        </p:nvPicPr>
        <p:blipFill>
          <a:blip r:embed="rId6" cstate="print"/>
          <a:stretch>
            <a:fillRect/>
          </a:stretch>
        </p:blipFill>
        <p:spPr>
          <a:xfrm>
            <a:off x="1932944" y="3926068"/>
            <a:ext cx="518083" cy="518083"/>
          </a:xfrm>
          <a:prstGeom prst="rect">
            <a:avLst/>
          </a:prstGeom>
        </p:spPr>
      </p:pic>
      <p:grpSp>
        <p:nvGrpSpPr>
          <p:cNvPr id="9" name="object 9"/>
          <p:cNvGrpSpPr/>
          <p:nvPr/>
        </p:nvGrpSpPr>
        <p:grpSpPr>
          <a:xfrm>
            <a:off x="3268759" y="3932135"/>
            <a:ext cx="518237" cy="518237"/>
            <a:chOff x="2228882" y="4312544"/>
            <a:chExt cx="571500" cy="571500"/>
          </a:xfrm>
        </p:grpSpPr>
        <p:sp>
          <p:nvSpPr>
            <p:cNvPr id="10" name="object 10"/>
            <p:cNvSpPr/>
            <p:nvPr/>
          </p:nvSpPr>
          <p:spPr>
            <a:xfrm>
              <a:off x="2228882" y="4312544"/>
              <a:ext cx="571500" cy="571500"/>
            </a:xfrm>
            <a:custGeom>
              <a:avLst/>
              <a:gdLst/>
              <a:ahLst/>
              <a:cxnLst/>
              <a:rect l="l" t="t" r="r" b="b"/>
              <a:pathLst>
                <a:path w="571500" h="571500">
                  <a:moveTo>
                    <a:pt x="285704" y="571408"/>
                  </a:moveTo>
                  <a:lnTo>
                    <a:pt x="239362" y="567668"/>
                  </a:lnTo>
                  <a:lnTo>
                    <a:pt x="195401" y="556843"/>
                  </a:lnTo>
                  <a:lnTo>
                    <a:pt x="154408" y="539518"/>
                  </a:lnTo>
                  <a:lnTo>
                    <a:pt x="116972" y="516284"/>
                  </a:lnTo>
                  <a:lnTo>
                    <a:pt x="83682" y="487728"/>
                  </a:lnTo>
                  <a:lnTo>
                    <a:pt x="55125" y="454438"/>
                  </a:lnTo>
                  <a:lnTo>
                    <a:pt x="31890" y="417003"/>
                  </a:lnTo>
                  <a:lnTo>
                    <a:pt x="14565" y="376010"/>
                  </a:lnTo>
                  <a:lnTo>
                    <a:pt x="3739" y="332047"/>
                  </a:lnTo>
                  <a:lnTo>
                    <a:pt x="0" y="285704"/>
                  </a:lnTo>
                  <a:lnTo>
                    <a:pt x="3739" y="239362"/>
                  </a:lnTo>
                  <a:lnTo>
                    <a:pt x="14565" y="195401"/>
                  </a:lnTo>
                  <a:lnTo>
                    <a:pt x="31890" y="154408"/>
                  </a:lnTo>
                  <a:lnTo>
                    <a:pt x="55125" y="116972"/>
                  </a:lnTo>
                  <a:lnTo>
                    <a:pt x="83682" y="83682"/>
                  </a:lnTo>
                  <a:lnTo>
                    <a:pt x="116972" y="55125"/>
                  </a:lnTo>
                  <a:lnTo>
                    <a:pt x="154408" y="31890"/>
                  </a:lnTo>
                  <a:lnTo>
                    <a:pt x="195401" y="14565"/>
                  </a:lnTo>
                  <a:lnTo>
                    <a:pt x="239362" y="3739"/>
                  </a:lnTo>
                  <a:lnTo>
                    <a:pt x="285704" y="0"/>
                  </a:lnTo>
                  <a:lnTo>
                    <a:pt x="332047" y="3739"/>
                  </a:lnTo>
                  <a:lnTo>
                    <a:pt x="376010" y="14565"/>
                  </a:lnTo>
                  <a:lnTo>
                    <a:pt x="417003" y="31890"/>
                  </a:lnTo>
                  <a:lnTo>
                    <a:pt x="454438" y="55125"/>
                  </a:lnTo>
                  <a:lnTo>
                    <a:pt x="487728" y="83682"/>
                  </a:lnTo>
                  <a:lnTo>
                    <a:pt x="516284" y="116972"/>
                  </a:lnTo>
                  <a:lnTo>
                    <a:pt x="539518" y="154408"/>
                  </a:lnTo>
                  <a:lnTo>
                    <a:pt x="556843" y="195401"/>
                  </a:lnTo>
                  <a:lnTo>
                    <a:pt x="567668" y="239362"/>
                  </a:lnTo>
                  <a:lnTo>
                    <a:pt x="571408" y="285704"/>
                  </a:lnTo>
                  <a:lnTo>
                    <a:pt x="567668" y="332047"/>
                  </a:lnTo>
                  <a:lnTo>
                    <a:pt x="556843" y="376010"/>
                  </a:lnTo>
                  <a:lnTo>
                    <a:pt x="539518" y="417003"/>
                  </a:lnTo>
                  <a:lnTo>
                    <a:pt x="516284" y="454438"/>
                  </a:lnTo>
                  <a:lnTo>
                    <a:pt x="487728" y="487728"/>
                  </a:lnTo>
                  <a:lnTo>
                    <a:pt x="454438" y="516284"/>
                  </a:lnTo>
                  <a:lnTo>
                    <a:pt x="417003" y="539518"/>
                  </a:lnTo>
                  <a:lnTo>
                    <a:pt x="376010" y="556843"/>
                  </a:lnTo>
                  <a:lnTo>
                    <a:pt x="332047" y="567668"/>
                  </a:lnTo>
                  <a:lnTo>
                    <a:pt x="285704" y="571408"/>
                  </a:lnTo>
                  <a:close/>
                </a:path>
              </a:pathLst>
            </a:custGeom>
            <a:solidFill>
              <a:srgbClr val="115486"/>
            </a:solidFill>
          </p:spPr>
          <p:txBody>
            <a:bodyPr wrap="square" lIns="0" tIns="0" rIns="0" bIns="0" rtlCol="0"/>
            <a:lstStyle/>
            <a:p>
              <a:endParaRPr sz="1632"/>
            </a:p>
          </p:txBody>
        </p:sp>
        <p:pic>
          <p:nvPicPr>
            <p:cNvPr id="11" name="object 11"/>
            <p:cNvPicPr/>
            <p:nvPr/>
          </p:nvPicPr>
          <p:blipFill>
            <a:blip r:embed="rId7" cstate="print"/>
            <a:stretch>
              <a:fillRect/>
            </a:stretch>
          </p:blipFill>
          <p:spPr>
            <a:xfrm>
              <a:off x="2320837" y="4388321"/>
              <a:ext cx="333674" cy="429075"/>
            </a:xfrm>
            <a:prstGeom prst="rect">
              <a:avLst/>
            </a:prstGeom>
          </p:spPr>
        </p:pic>
      </p:grpSp>
      <p:pic>
        <p:nvPicPr>
          <p:cNvPr id="12" name="object 12"/>
          <p:cNvPicPr/>
          <p:nvPr/>
        </p:nvPicPr>
        <p:blipFill>
          <a:blip r:embed="rId8" cstate="print"/>
          <a:stretch>
            <a:fillRect/>
          </a:stretch>
        </p:blipFill>
        <p:spPr>
          <a:xfrm>
            <a:off x="5851348" y="3920064"/>
            <a:ext cx="518083" cy="518083"/>
          </a:xfrm>
          <a:prstGeom prst="rect">
            <a:avLst/>
          </a:prstGeom>
        </p:spPr>
      </p:pic>
      <p:pic>
        <p:nvPicPr>
          <p:cNvPr id="13" name="object 13"/>
          <p:cNvPicPr/>
          <p:nvPr/>
        </p:nvPicPr>
        <p:blipFill>
          <a:blip r:embed="rId9" cstate="print"/>
          <a:stretch>
            <a:fillRect/>
          </a:stretch>
        </p:blipFill>
        <p:spPr>
          <a:xfrm>
            <a:off x="1944737" y="4841488"/>
            <a:ext cx="518083" cy="518083"/>
          </a:xfrm>
          <a:prstGeom prst="rect">
            <a:avLst/>
          </a:prstGeom>
        </p:spPr>
      </p:pic>
      <p:pic>
        <p:nvPicPr>
          <p:cNvPr id="14" name="object 14"/>
          <p:cNvPicPr/>
          <p:nvPr/>
        </p:nvPicPr>
        <p:blipFill>
          <a:blip r:embed="rId10" cstate="print"/>
          <a:stretch>
            <a:fillRect/>
          </a:stretch>
        </p:blipFill>
        <p:spPr>
          <a:xfrm>
            <a:off x="4524024" y="3926068"/>
            <a:ext cx="518083" cy="518083"/>
          </a:xfrm>
          <a:prstGeom prst="rect">
            <a:avLst/>
          </a:prstGeom>
        </p:spPr>
      </p:pic>
      <p:pic>
        <p:nvPicPr>
          <p:cNvPr id="15" name="object 15"/>
          <p:cNvPicPr/>
          <p:nvPr/>
        </p:nvPicPr>
        <p:blipFill>
          <a:blip r:embed="rId11" cstate="print"/>
          <a:stretch>
            <a:fillRect/>
          </a:stretch>
        </p:blipFill>
        <p:spPr>
          <a:xfrm>
            <a:off x="5851348" y="4841488"/>
            <a:ext cx="518083" cy="518083"/>
          </a:xfrm>
          <a:prstGeom prst="rect">
            <a:avLst/>
          </a:prstGeom>
        </p:spPr>
      </p:pic>
      <p:pic>
        <p:nvPicPr>
          <p:cNvPr id="16" name="object 16"/>
          <p:cNvPicPr/>
          <p:nvPr/>
        </p:nvPicPr>
        <p:blipFill>
          <a:blip r:embed="rId12" cstate="print"/>
          <a:stretch>
            <a:fillRect/>
          </a:stretch>
        </p:blipFill>
        <p:spPr>
          <a:xfrm>
            <a:off x="3261793" y="5642973"/>
            <a:ext cx="518083" cy="518083"/>
          </a:xfrm>
          <a:prstGeom prst="rect">
            <a:avLst/>
          </a:prstGeom>
        </p:spPr>
      </p:pic>
      <p:pic>
        <p:nvPicPr>
          <p:cNvPr id="17" name="object 17"/>
          <p:cNvPicPr/>
          <p:nvPr/>
        </p:nvPicPr>
        <p:blipFill>
          <a:blip r:embed="rId13" cstate="print"/>
          <a:stretch>
            <a:fillRect/>
          </a:stretch>
        </p:blipFill>
        <p:spPr>
          <a:xfrm>
            <a:off x="4513567" y="4847668"/>
            <a:ext cx="535352" cy="518083"/>
          </a:xfrm>
          <a:prstGeom prst="rect">
            <a:avLst/>
          </a:prstGeom>
        </p:spPr>
      </p:pic>
      <p:pic>
        <p:nvPicPr>
          <p:cNvPr id="18" name="object 18"/>
          <p:cNvPicPr/>
          <p:nvPr/>
        </p:nvPicPr>
        <p:blipFill>
          <a:blip r:embed="rId14" cstate="print"/>
          <a:stretch>
            <a:fillRect/>
          </a:stretch>
        </p:blipFill>
        <p:spPr>
          <a:xfrm>
            <a:off x="3261793" y="4841488"/>
            <a:ext cx="518083" cy="518083"/>
          </a:xfrm>
          <a:prstGeom prst="rect">
            <a:avLst/>
          </a:prstGeom>
        </p:spPr>
      </p:pic>
      <p:pic>
        <p:nvPicPr>
          <p:cNvPr id="19" name="object 19"/>
          <p:cNvPicPr/>
          <p:nvPr/>
        </p:nvPicPr>
        <p:blipFill>
          <a:blip r:embed="rId15" cstate="print"/>
          <a:stretch>
            <a:fillRect/>
          </a:stretch>
        </p:blipFill>
        <p:spPr>
          <a:xfrm>
            <a:off x="4514038" y="5642973"/>
            <a:ext cx="518083" cy="518083"/>
          </a:xfrm>
          <a:prstGeom prst="rect">
            <a:avLst/>
          </a:prstGeom>
        </p:spPr>
      </p:pic>
      <p:pic>
        <p:nvPicPr>
          <p:cNvPr id="20" name="object 20"/>
          <p:cNvPicPr/>
          <p:nvPr/>
        </p:nvPicPr>
        <p:blipFill>
          <a:blip r:embed="rId16" cstate="print"/>
          <a:stretch>
            <a:fillRect/>
          </a:stretch>
        </p:blipFill>
        <p:spPr>
          <a:xfrm>
            <a:off x="1952051" y="5642973"/>
            <a:ext cx="518083" cy="518083"/>
          </a:xfrm>
          <a:prstGeom prst="rect">
            <a:avLst/>
          </a:prstGeom>
        </p:spPr>
      </p:pic>
      <p:pic>
        <p:nvPicPr>
          <p:cNvPr id="21" name="object 21"/>
          <p:cNvPicPr/>
          <p:nvPr/>
        </p:nvPicPr>
        <p:blipFill>
          <a:blip r:embed="rId17" cstate="print"/>
          <a:stretch>
            <a:fillRect/>
          </a:stretch>
        </p:blipFill>
        <p:spPr>
          <a:xfrm>
            <a:off x="7344303" y="3952993"/>
            <a:ext cx="3566137" cy="2521336"/>
          </a:xfrm>
          <a:prstGeom prst="rect">
            <a:avLst/>
          </a:prstGeom>
        </p:spPr>
      </p:pic>
      <p:sp>
        <p:nvSpPr>
          <p:cNvPr id="37" name="object 37"/>
          <p:cNvSpPr txBox="1">
            <a:spLocks noGrp="1"/>
          </p:cNvSpPr>
          <p:nvPr>
            <p:ph type="sldNum" sz="quarter" idx="12"/>
          </p:nvPr>
        </p:nvSpPr>
        <p:spPr>
          <a:prstGeom prst="rect">
            <a:avLst/>
          </a:prstGeom>
        </p:spPr>
        <p:txBody>
          <a:bodyPr vert="horz" wrap="square" lIns="0" tIns="0" rIns="0" bIns="0" rtlCol="0">
            <a:spAutoFit/>
          </a:bodyPr>
          <a:lstStyle>
            <a:defPPr>
              <a:defRPr lang="es-ES"/>
            </a:defPPr>
            <a:lvl1pPr marL="0" algn="l" defTabSz="914400" rtl="0" eaLnBrk="1" latinLnBrk="0" hangingPunct="1">
              <a:defRPr sz="950" b="0" i="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040"/>
              </a:lnSpc>
            </a:pPr>
            <a:r>
              <a:rPr lang="es-ES" spc="90"/>
              <a:t>P</a:t>
            </a:r>
            <a:r>
              <a:rPr lang="es-ES" spc="60"/>
              <a:t>A</a:t>
            </a:r>
            <a:r>
              <a:rPr lang="es-ES" spc="10"/>
              <a:t>G</a:t>
            </a:r>
            <a:r>
              <a:rPr lang="es-ES" spc="45"/>
              <a:t>E</a:t>
            </a:r>
            <a:r>
              <a:rPr lang="es-ES" spc="-65"/>
              <a:t> </a:t>
            </a:r>
            <a:fld id="{81D60167-4931-47E6-BA6A-407CBD079E47}" type="slidenum">
              <a:rPr spc="-235" smtClean="0"/>
              <a:pPr marL="12700">
                <a:lnSpc>
                  <a:spcPts val="1040"/>
                </a:lnSpc>
              </a:pPr>
              <a:t>3</a:t>
            </a:fld>
            <a:endParaRPr spc="-213" dirty="0"/>
          </a:p>
        </p:txBody>
      </p:sp>
      <p:sp>
        <p:nvSpPr>
          <p:cNvPr id="24" name="object 24"/>
          <p:cNvSpPr txBox="1"/>
          <p:nvPr/>
        </p:nvSpPr>
        <p:spPr>
          <a:xfrm>
            <a:off x="5079043" y="150296"/>
            <a:ext cx="2149330" cy="319405"/>
          </a:xfrm>
          <a:prstGeom prst="rect">
            <a:avLst/>
          </a:prstGeom>
        </p:spPr>
        <p:txBody>
          <a:bodyPr vert="horz" wrap="square" lIns="0" tIns="11516" rIns="0" bIns="0" rtlCol="0">
            <a:spAutoFit/>
          </a:bodyPr>
          <a:lstStyle/>
          <a:p>
            <a:pPr marL="11516">
              <a:spcBef>
                <a:spcPts val="91"/>
              </a:spcBef>
            </a:pPr>
            <a:r>
              <a:rPr sz="2000" b="1" spc="-290" dirty="0">
                <a:solidFill>
                  <a:schemeClr val="bg1"/>
                </a:solidFill>
                <a:latin typeface="Bahnschrift SemiBold" panose="020B0502040204020203" pitchFamily="34" charset="0"/>
                <a:cs typeface="Tahoma"/>
              </a:rPr>
              <a:t>I</a:t>
            </a:r>
            <a:r>
              <a:rPr sz="2000" b="1" spc="-254" dirty="0">
                <a:solidFill>
                  <a:schemeClr val="bg1"/>
                </a:solidFill>
                <a:latin typeface="Bahnschrift SemiBold" panose="020B0502040204020203" pitchFamily="34" charset="0"/>
                <a:cs typeface="Tahoma"/>
              </a:rPr>
              <a:t> </a:t>
            </a:r>
            <a:r>
              <a:rPr lang="it-IT" sz="2000" b="1" spc="363" dirty="0">
                <a:solidFill>
                  <a:schemeClr val="bg1"/>
                </a:solidFill>
                <a:latin typeface="Bahnschrift SemiBold" panose="020B0502040204020203" pitchFamily="34" charset="0"/>
                <a:cs typeface="Tahoma"/>
              </a:rPr>
              <a:t>C</a:t>
            </a:r>
            <a:r>
              <a:rPr sz="2000" b="1" spc="-27" dirty="0">
                <a:solidFill>
                  <a:schemeClr val="bg1"/>
                </a:solidFill>
                <a:latin typeface="Bahnschrift SemiBold" panose="020B0502040204020203" pitchFamily="34" charset="0"/>
                <a:cs typeface="Tahoma"/>
              </a:rPr>
              <a:t>T</a:t>
            </a:r>
            <a:r>
              <a:rPr sz="2000" b="1" dirty="0">
                <a:solidFill>
                  <a:schemeClr val="bg1"/>
                </a:solidFill>
                <a:latin typeface="Bahnschrift SemiBold" panose="020B0502040204020203" pitchFamily="34" charset="0"/>
                <a:cs typeface="Tahoma"/>
              </a:rPr>
              <a:t> </a:t>
            </a:r>
            <a:r>
              <a:rPr sz="2000" b="1" spc="-54" dirty="0">
                <a:solidFill>
                  <a:schemeClr val="bg1"/>
                </a:solidFill>
                <a:latin typeface="Bahnschrift SemiBold" panose="020B0502040204020203" pitchFamily="34" charset="0"/>
                <a:cs typeface="Tahoma"/>
              </a:rPr>
              <a:t> </a:t>
            </a:r>
            <a:r>
              <a:rPr lang="it-IT" sz="2000" b="1" spc="-41" dirty="0">
                <a:solidFill>
                  <a:schemeClr val="bg1"/>
                </a:solidFill>
                <a:latin typeface="Bahnschrift SemiBold" panose="020B0502040204020203" pitchFamily="34" charset="0"/>
                <a:cs typeface="Tahoma"/>
              </a:rPr>
              <a:t>in Apulia </a:t>
            </a:r>
            <a:endParaRPr sz="2000" dirty="0">
              <a:solidFill>
                <a:schemeClr val="bg1"/>
              </a:solidFill>
              <a:latin typeface="Bahnschrift SemiBold" panose="020B0502040204020203" pitchFamily="34" charset="0"/>
              <a:cs typeface="Tahoma"/>
            </a:endParaRPr>
          </a:p>
        </p:txBody>
      </p:sp>
      <p:sp>
        <p:nvSpPr>
          <p:cNvPr id="25" name="object 25"/>
          <p:cNvSpPr txBox="1"/>
          <p:nvPr/>
        </p:nvSpPr>
        <p:spPr>
          <a:xfrm>
            <a:off x="5505989" y="6221669"/>
            <a:ext cx="1207492" cy="188186"/>
          </a:xfrm>
          <a:prstGeom prst="rect">
            <a:avLst/>
          </a:prstGeom>
        </p:spPr>
        <p:txBody>
          <a:bodyPr vert="horz" wrap="square" lIns="0" tIns="7486" rIns="0" bIns="0" rtlCol="0">
            <a:spAutoFit/>
          </a:bodyPr>
          <a:lstStyle/>
          <a:p>
            <a:pPr marL="321882" marR="4607" indent="-310942">
              <a:lnSpc>
                <a:spcPct val="104000"/>
              </a:lnSpc>
              <a:spcBef>
                <a:spcPts val="59"/>
              </a:spcBef>
            </a:pPr>
            <a:r>
              <a:rPr sz="589" b="1" spc="5" dirty="0">
                <a:latin typeface="Tahoma"/>
                <a:cs typeface="Tahoma"/>
              </a:rPr>
              <a:t>S</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9" dirty="0">
                <a:latin typeface="Tahoma"/>
                <a:cs typeface="Tahoma"/>
              </a:rPr>
              <a:t>F</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27" dirty="0">
                <a:latin typeface="Tahoma"/>
                <a:cs typeface="Tahoma"/>
              </a:rPr>
              <a:t>W</a:t>
            </a:r>
            <a:r>
              <a:rPr sz="589" b="1" spc="-59" dirty="0">
                <a:latin typeface="Tahoma"/>
                <a:cs typeface="Tahoma"/>
              </a:rPr>
              <a:t> </a:t>
            </a:r>
            <a:r>
              <a:rPr sz="589" b="1" spc="45" dirty="0">
                <a:latin typeface="Tahoma"/>
                <a:cs typeface="Tahoma"/>
              </a:rPr>
              <a:t>A</a:t>
            </a:r>
            <a:r>
              <a:rPr sz="589" b="1" spc="-59" dirty="0">
                <a:latin typeface="Tahoma"/>
                <a:cs typeface="Tahoma"/>
              </a:rPr>
              <a:t> </a:t>
            </a:r>
            <a:r>
              <a:rPr sz="589" b="1" spc="-5" dirty="0">
                <a:latin typeface="Tahoma"/>
                <a:cs typeface="Tahoma"/>
              </a:rPr>
              <a:t>R</a:t>
            </a:r>
            <a:r>
              <a:rPr sz="589" b="1" spc="-59" dirty="0">
                <a:latin typeface="Tahoma"/>
                <a:cs typeface="Tahoma"/>
              </a:rPr>
              <a:t> </a:t>
            </a:r>
            <a:r>
              <a:rPr sz="589" b="1" spc="32" dirty="0">
                <a:latin typeface="Tahoma"/>
                <a:cs typeface="Tahoma"/>
              </a:rPr>
              <a:t>E</a:t>
            </a:r>
            <a:r>
              <a:rPr sz="589" b="1" dirty="0">
                <a:latin typeface="Tahoma"/>
                <a:cs typeface="Tahoma"/>
              </a:rPr>
              <a:t> </a:t>
            </a:r>
            <a:r>
              <a:rPr sz="589" b="1" spc="23" dirty="0">
                <a:latin typeface="Tahoma"/>
                <a:cs typeface="Tahoma"/>
              </a:rPr>
              <a:t> </a:t>
            </a:r>
            <a:r>
              <a:rPr sz="589" b="1" spc="-59" dirty="0">
                <a:latin typeface="Tahoma"/>
                <a:cs typeface="Tahoma"/>
              </a:rPr>
              <a:t>&amp;</a:t>
            </a:r>
            <a:r>
              <a:rPr sz="589" b="1" dirty="0">
                <a:latin typeface="Tahoma"/>
                <a:cs typeface="Tahoma"/>
              </a:rPr>
              <a:t> </a:t>
            </a:r>
            <a:r>
              <a:rPr sz="589" b="1" spc="23" dirty="0">
                <a:latin typeface="Tahoma"/>
                <a:cs typeface="Tahoma"/>
              </a:rPr>
              <a:t> </a:t>
            </a:r>
            <a:r>
              <a:rPr sz="589" b="1" spc="14" dirty="0">
                <a:latin typeface="Tahoma"/>
                <a:cs typeface="Tahoma"/>
              </a:rPr>
              <a:t>B</a:t>
            </a:r>
            <a:r>
              <a:rPr sz="589" b="1" spc="-59" dirty="0">
                <a:latin typeface="Tahoma"/>
                <a:cs typeface="Tahoma"/>
              </a:rPr>
              <a:t> </a:t>
            </a:r>
            <a:r>
              <a:rPr sz="589" b="1" spc="9" dirty="0">
                <a:latin typeface="Tahoma"/>
                <a:cs typeface="Tahoma"/>
              </a:rPr>
              <a:t>U</a:t>
            </a:r>
            <a:r>
              <a:rPr sz="589" b="1" spc="-59" dirty="0">
                <a:latin typeface="Tahoma"/>
                <a:cs typeface="Tahoma"/>
              </a:rPr>
              <a:t> </a:t>
            </a:r>
            <a:r>
              <a:rPr sz="589" b="1" spc="5" dirty="0">
                <a:latin typeface="Tahoma"/>
                <a:cs typeface="Tahoma"/>
              </a:rPr>
              <a:t>S</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5" dirty="0">
                <a:latin typeface="Tahoma"/>
                <a:cs typeface="Tahoma"/>
              </a:rPr>
              <a:t>N</a:t>
            </a:r>
            <a:r>
              <a:rPr sz="589" b="1" spc="-59" dirty="0">
                <a:latin typeface="Tahoma"/>
                <a:cs typeface="Tahoma"/>
              </a:rPr>
              <a:t> </a:t>
            </a:r>
            <a:r>
              <a:rPr sz="589" b="1" spc="32" dirty="0">
                <a:latin typeface="Tahoma"/>
                <a:cs typeface="Tahoma"/>
              </a:rPr>
              <a:t>E</a:t>
            </a:r>
            <a:r>
              <a:rPr sz="589" b="1" spc="-59" dirty="0">
                <a:latin typeface="Tahoma"/>
                <a:cs typeface="Tahoma"/>
              </a:rPr>
              <a:t> </a:t>
            </a:r>
            <a:r>
              <a:rPr sz="589" b="1" spc="5" dirty="0">
                <a:latin typeface="Tahoma"/>
                <a:cs typeface="Tahoma"/>
              </a:rPr>
              <a:t>S</a:t>
            </a:r>
            <a:r>
              <a:rPr sz="589" b="1" spc="-59" dirty="0">
                <a:latin typeface="Tahoma"/>
                <a:cs typeface="Tahoma"/>
              </a:rPr>
              <a:t> </a:t>
            </a:r>
            <a:r>
              <a:rPr sz="589" b="1" dirty="0">
                <a:latin typeface="Tahoma"/>
                <a:cs typeface="Tahoma"/>
              </a:rPr>
              <a:t>S  S</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9" dirty="0">
                <a:latin typeface="Tahoma"/>
                <a:cs typeface="Tahoma"/>
              </a:rPr>
              <a:t>L</a:t>
            </a:r>
            <a:r>
              <a:rPr sz="589" b="1" spc="-59" dirty="0">
                <a:latin typeface="Tahoma"/>
                <a:cs typeface="Tahoma"/>
              </a:rPr>
              <a:t> </a:t>
            </a:r>
            <a:r>
              <a:rPr sz="589" b="1" spc="9" dirty="0">
                <a:latin typeface="Tahoma"/>
                <a:cs typeface="Tahoma"/>
              </a:rPr>
              <a:t>U</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5" dirty="0">
                <a:latin typeface="Tahoma"/>
                <a:cs typeface="Tahoma"/>
              </a:rPr>
              <a:t>N</a:t>
            </a:r>
            <a:r>
              <a:rPr sz="589" b="1" spc="-59" dirty="0">
                <a:latin typeface="Tahoma"/>
                <a:cs typeface="Tahoma"/>
              </a:rPr>
              <a:t> </a:t>
            </a:r>
            <a:r>
              <a:rPr sz="589" b="1" spc="5" dirty="0">
                <a:latin typeface="Tahoma"/>
                <a:cs typeface="Tahoma"/>
              </a:rPr>
              <a:t>S</a:t>
            </a:r>
            <a:endParaRPr sz="589">
              <a:latin typeface="Tahoma"/>
              <a:cs typeface="Tahoma"/>
            </a:endParaRPr>
          </a:p>
        </p:txBody>
      </p:sp>
      <p:sp>
        <p:nvSpPr>
          <p:cNvPr id="26" name="object 26"/>
          <p:cNvSpPr txBox="1"/>
          <p:nvPr/>
        </p:nvSpPr>
        <p:spPr>
          <a:xfrm>
            <a:off x="1653682" y="4479077"/>
            <a:ext cx="1113057" cy="286866"/>
          </a:xfrm>
          <a:prstGeom prst="rect">
            <a:avLst/>
          </a:prstGeom>
        </p:spPr>
        <p:txBody>
          <a:bodyPr vert="horz" wrap="square" lIns="0" tIns="7486" rIns="0" bIns="0" rtlCol="0">
            <a:spAutoFit/>
          </a:bodyPr>
          <a:lstStyle/>
          <a:p>
            <a:pPr marL="11516" marR="4607" indent="59309">
              <a:lnSpc>
                <a:spcPct val="104000"/>
              </a:lnSpc>
              <a:spcBef>
                <a:spcPts val="59"/>
              </a:spcBef>
            </a:pPr>
            <a:r>
              <a:rPr sz="589" b="1" spc="45" dirty="0">
                <a:latin typeface="Tahoma"/>
                <a:cs typeface="Tahoma"/>
              </a:rPr>
              <a:t>A</a:t>
            </a:r>
            <a:r>
              <a:rPr sz="589" b="1" spc="-59" dirty="0">
                <a:latin typeface="Tahoma"/>
                <a:cs typeface="Tahoma"/>
              </a:rPr>
              <a:t> </a:t>
            </a:r>
            <a:r>
              <a:rPr sz="589" b="1" spc="9" dirty="0">
                <a:latin typeface="Tahoma"/>
                <a:cs typeface="Tahoma"/>
              </a:rPr>
              <a:t>P</a:t>
            </a:r>
            <a:r>
              <a:rPr sz="589" b="1" spc="-59" dirty="0">
                <a:latin typeface="Tahoma"/>
                <a:cs typeface="Tahoma"/>
              </a:rPr>
              <a:t> </a:t>
            </a:r>
            <a:r>
              <a:rPr sz="589" b="1" spc="9" dirty="0">
                <a:latin typeface="Tahoma"/>
                <a:cs typeface="Tahoma"/>
              </a:rPr>
              <a:t>P</a:t>
            </a:r>
            <a:r>
              <a:rPr sz="589" b="1" spc="-59" dirty="0">
                <a:latin typeface="Tahoma"/>
                <a:cs typeface="Tahoma"/>
              </a:rPr>
              <a:t> </a:t>
            </a:r>
            <a:r>
              <a:rPr sz="589" b="1" spc="-9" dirty="0">
                <a:latin typeface="Tahoma"/>
                <a:cs typeface="Tahoma"/>
              </a:rPr>
              <a:t>L</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14" dirty="0">
                <a:latin typeface="Tahoma"/>
                <a:cs typeface="Tahoma"/>
              </a:rPr>
              <a:t>C</a:t>
            </a:r>
            <a:r>
              <a:rPr sz="589" b="1" spc="-59" dirty="0">
                <a:latin typeface="Tahoma"/>
                <a:cs typeface="Tahoma"/>
              </a:rPr>
              <a:t> </a:t>
            </a:r>
            <a:r>
              <a:rPr sz="589" b="1" spc="45" dirty="0">
                <a:latin typeface="Tahoma"/>
                <a:cs typeface="Tahoma"/>
              </a:rPr>
              <a:t>A</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5" dirty="0">
                <a:latin typeface="Tahoma"/>
                <a:cs typeface="Tahoma"/>
              </a:rPr>
              <a:t>N</a:t>
            </a:r>
            <a:r>
              <a:rPr sz="589" b="1" spc="-59" dirty="0">
                <a:latin typeface="Tahoma"/>
                <a:cs typeface="Tahoma"/>
              </a:rPr>
              <a:t> </a:t>
            </a:r>
            <a:r>
              <a:rPr sz="589" b="1" spc="5" dirty="0">
                <a:latin typeface="Tahoma"/>
                <a:cs typeface="Tahoma"/>
              </a:rPr>
              <a:t>S</a:t>
            </a:r>
            <a:r>
              <a:rPr sz="589" b="1" dirty="0">
                <a:latin typeface="Tahoma"/>
                <a:cs typeface="Tahoma"/>
              </a:rPr>
              <a:t> </a:t>
            </a:r>
            <a:r>
              <a:rPr sz="589" b="1" spc="23" dirty="0">
                <a:latin typeface="Tahoma"/>
                <a:cs typeface="Tahoma"/>
              </a:rPr>
              <a:t> </a:t>
            </a:r>
            <a:r>
              <a:rPr sz="589" b="1" spc="9" dirty="0">
                <a:latin typeface="Tahoma"/>
                <a:cs typeface="Tahoma"/>
              </a:rPr>
              <a:t>F</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5" dirty="0">
                <a:latin typeface="Tahoma"/>
                <a:cs typeface="Tahoma"/>
              </a:rPr>
              <a:t>R  </a:t>
            </a:r>
            <a:r>
              <a:rPr sz="589" b="1" spc="9" dirty="0">
                <a:latin typeface="Tahoma"/>
                <a:cs typeface="Tahoma"/>
              </a:rPr>
              <a:t>U</a:t>
            </a:r>
            <a:r>
              <a:rPr sz="589" b="1" spc="-59" dirty="0">
                <a:latin typeface="Tahoma"/>
                <a:cs typeface="Tahoma"/>
              </a:rPr>
              <a:t> </a:t>
            </a:r>
            <a:r>
              <a:rPr sz="589" b="1" spc="5" dirty="0">
                <a:latin typeface="Tahoma"/>
                <a:cs typeface="Tahoma"/>
              </a:rPr>
              <a:t>S</a:t>
            </a:r>
            <a:r>
              <a:rPr sz="589" b="1" spc="-59" dirty="0">
                <a:latin typeface="Tahoma"/>
                <a:cs typeface="Tahoma"/>
              </a:rPr>
              <a:t> </a:t>
            </a:r>
            <a:r>
              <a:rPr sz="589" b="1" spc="32" dirty="0">
                <a:latin typeface="Tahoma"/>
                <a:cs typeface="Tahoma"/>
              </a:rPr>
              <a:t>E</a:t>
            </a:r>
            <a:r>
              <a:rPr sz="589" b="1" dirty="0">
                <a:latin typeface="Tahoma"/>
                <a:cs typeface="Tahoma"/>
              </a:rPr>
              <a:t> </a:t>
            </a:r>
            <a:r>
              <a:rPr sz="589" b="1" spc="23" dirty="0">
                <a:latin typeface="Tahoma"/>
                <a:cs typeface="Tahoma"/>
              </a:rPr>
              <a:t> </a:t>
            </a:r>
            <a:r>
              <a:rPr sz="589" b="1" spc="-100" dirty="0">
                <a:latin typeface="Tahoma"/>
                <a:cs typeface="Tahoma"/>
              </a:rPr>
              <a:t>I</a:t>
            </a:r>
            <a:r>
              <a:rPr sz="589" b="1" spc="-59" dirty="0">
                <a:latin typeface="Tahoma"/>
                <a:cs typeface="Tahoma"/>
              </a:rPr>
              <a:t> </a:t>
            </a:r>
            <a:r>
              <a:rPr sz="589" b="1" spc="5" dirty="0">
                <a:latin typeface="Tahoma"/>
                <a:cs typeface="Tahoma"/>
              </a:rPr>
              <a:t>N</a:t>
            </a:r>
            <a:r>
              <a:rPr sz="589" b="1" dirty="0">
                <a:latin typeface="Tahoma"/>
                <a:cs typeface="Tahoma"/>
              </a:rPr>
              <a:t> </a:t>
            </a:r>
            <a:r>
              <a:rPr sz="589" b="1" spc="23" dirty="0">
                <a:latin typeface="Tahoma"/>
                <a:cs typeface="Tahoma"/>
              </a:rPr>
              <a:t> </a:t>
            </a:r>
            <a:r>
              <a:rPr sz="589" b="1" spc="-9" dirty="0">
                <a:latin typeface="Tahoma"/>
                <a:cs typeface="Tahoma"/>
              </a:rPr>
              <a:t>L</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14" dirty="0">
                <a:latin typeface="Tahoma"/>
                <a:cs typeface="Tahoma"/>
              </a:rPr>
              <a:t>C</a:t>
            </a:r>
            <a:r>
              <a:rPr sz="589" b="1" spc="-59" dirty="0">
                <a:latin typeface="Tahoma"/>
                <a:cs typeface="Tahoma"/>
              </a:rPr>
              <a:t> </a:t>
            </a:r>
            <a:r>
              <a:rPr sz="589" b="1" spc="45" dirty="0">
                <a:latin typeface="Tahoma"/>
                <a:cs typeface="Tahoma"/>
              </a:rPr>
              <a:t>A</a:t>
            </a:r>
            <a:r>
              <a:rPr sz="589" b="1" spc="-59" dirty="0">
                <a:latin typeface="Tahoma"/>
                <a:cs typeface="Tahoma"/>
              </a:rPr>
              <a:t> </a:t>
            </a:r>
            <a:r>
              <a:rPr sz="589" b="1" spc="-9" dirty="0">
                <a:latin typeface="Tahoma"/>
                <a:cs typeface="Tahoma"/>
              </a:rPr>
              <a:t>L</a:t>
            </a:r>
            <a:r>
              <a:rPr sz="589" b="1" dirty="0">
                <a:latin typeface="Tahoma"/>
                <a:cs typeface="Tahoma"/>
              </a:rPr>
              <a:t> </a:t>
            </a:r>
            <a:r>
              <a:rPr sz="589" b="1" spc="23" dirty="0">
                <a:latin typeface="Tahoma"/>
                <a:cs typeface="Tahoma"/>
              </a:rPr>
              <a:t> </a:t>
            </a:r>
            <a:r>
              <a:rPr sz="589" b="1" spc="9" dirty="0">
                <a:latin typeface="Tahoma"/>
                <a:cs typeface="Tahoma"/>
              </a:rPr>
              <a:t>P</a:t>
            </a:r>
            <a:r>
              <a:rPr sz="589" b="1" spc="-59" dirty="0">
                <a:latin typeface="Tahoma"/>
                <a:cs typeface="Tahoma"/>
              </a:rPr>
              <a:t> </a:t>
            </a:r>
            <a:r>
              <a:rPr sz="589" b="1" spc="9" dirty="0">
                <a:latin typeface="Tahoma"/>
                <a:cs typeface="Tahoma"/>
              </a:rPr>
              <a:t>U</a:t>
            </a:r>
            <a:r>
              <a:rPr sz="589" b="1" spc="-59" dirty="0">
                <a:latin typeface="Tahoma"/>
                <a:cs typeface="Tahoma"/>
              </a:rPr>
              <a:t> </a:t>
            </a:r>
            <a:r>
              <a:rPr sz="589" b="1" spc="14" dirty="0">
                <a:latin typeface="Tahoma"/>
                <a:cs typeface="Tahoma"/>
              </a:rPr>
              <a:t>B</a:t>
            </a:r>
            <a:r>
              <a:rPr sz="589" b="1" spc="-59" dirty="0">
                <a:latin typeface="Tahoma"/>
                <a:cs typeface="Tahoma"/>
              </a:rPr>
              <a:t> </a:t>
            </a:r>
            <a:r>
              <a:rPr sz="589" b="1" spc="-9" dirty="0">
                <a:latin typeface="Tahoma"/>
                <a:cs typeface="Tahoma"/>
              </a:rPr>
              <a:t>L</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14" dirty="0">
                <a:latin typeface="Tahoma"/>
                <a:cs typeface="Tahoma"/>
              </a:rPr>
              <a:t>C</a:t>
            </a:r>
            <a:endParaRPr sz="589" dirty="0">
              <a:latin typeface="Tahoma"/>
              <a:cs typeface="Tahoma"/>
            </a:endParaRPr>
          </a:p>
          <a:p>
            <a:pPr marL="117466">
              <a:spcBef>
                <a:spcPts val="27"/>
              </a:spcBef>
            </a:pPr>
            <a:r>
              <a:rPr sz="589" b="1" spc="45" dirty="0">
                <a:latin typeface="Tahoma"/>
                <a:cs typeface="Tahoma"/>
              </a:rPr>
              <a:t>A</a:t>
            </a:r>
            <a:r>
              <a:rPr sz="589" b="1" spc="-59" dirty="0">
                <a:latin typeface="Tahoma"/>
                <a:cs typeface="Tahoma"/>
              </a:rPr>
              <a:t> </a:t>
            </a:r>
            <a:r>
              <a:rPr sz="589" b="1" spc="5" dirty="0">
                <a:latin typeface="Tahoma"/>
                <a:cs typeface="Tahoma"/>
              </a:rPr>
              <a:t>D</a:t>
            </a:r>
            <a:r>
              <a:rPr sz="589" b="1" spc="-59" dirty="0">
                <a:latin typeface="Tahoma"/>
                <a:cs typeface="Tahoma"/>
              </a:rPr>
              <a:t> </a:t>
            </a:r>
            <a:r>
              <a:rPr sz="589" b="1" spc="5" dirty="0">
                <a:latin typeface="Tahoma"/>
                <a:cs typeface="Tahoma"/>
              </a:rPr>
              <a:t>M</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5" dirty="0">
                <a:latin typeface="Tahoma"/>
                <a:cs typeface="Tahoma"/>
              </a:rPr>
              <a:t>N</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5" dirty="0">
                <a:latin typeface="Tahoma"/>
                <a:cs typeface="Tahoma"/>
              </a:rPr>
              <a:t>S</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5" dirty="0">
                <a:latin typeface="Tahoma"/>
                <a:cs typeface="Tahoma"/>
              </a:rPr>
              <a:t>R</a:t>
            </a:r>
            <a:r>
              <a:rPr sz="589" b="1" spc="-59" dirty="0">
                <a:latin typeface="Tahoma"/>
                <a:cs typeface="Tahoma"/>
              </a:rPr>
              <a:t> </a:t>
            </a:r>
            <a:r>
              <a:rPr sz="589" b="1" spc="45" dirty="0">
                <a:latin typeface="Tahoma"/>
                <a:cs typeface="Tahoma"/>
              </a:rPr>
              <a:t>A</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5" dirty="0">
                <a:latin typeface="Tahoma"/>
                <a:cs typeface="Tahoma"/>
              </a:rPr>
              <a:t>N</a:t>
            </a:r>
            <a:endParaRPr sz="589" dirty="0">
              <a:latin typeface="Tahoma"/>
              <a:cs typeface="Tahoma"/>
            </a:endParaRPr>
          </a:p>
        </p:txBody>
      </p:sp>
      <p:sp>
        <p:nvSpPr>
          <p:cNvPr id="27" name="object 27"/>
          <p:cNvSpPr txBox="1"/>
          <p:nvPr/>
        </p:nvSpPr>
        <p:spPr>
          <a:xfrm>
            <a:off x="3000978" y="4479077"/>
            <a:ext cx="1023230" cy="282506"/>
          </a:xfrm>
          <a:prstGeom prst="rect">
            <a:avLst/>
          </a:prstGeom>
        </p:spPr>
        <p:txBody>
          <a:bodyPr vert="horz" wrap="square" lIns="0" tIns="7486" rIns="0" bIns="0" rtlCol="0">
            <a:spAutoFit/>
          </a:bodyPr>
          <a:lstStyle/>
          <a:p>
            <a:pPr marL="11516" marR="4607" indent="28215" algn="ctr">
              <a:lnSpc>
                <a:spcPct val="104000"/>
              </a:lnSpc>
              <a:spcBef>
                <a:spcPts val="59"/>
              </a:spcBef>
            </a:pPr>
            <a:r>
              <a:rPr sz="589" b="1" spc="45" dirty="0">
                <a:latin typeface="Tahoma"/>
                <a:cs typeface="Tahoma"/>
              </a:rPr>
              <a:t>A</a:t>
            </a:r>
            <a:r>
              <a:rPr sz="589" b="1" spc="-59" dirty="0">
                <a:latin typeface="Tahoma"/>
                <a:cs typeface="Tahoma"/>
              </a:rPr>
              <a:t> </a:t>
            </a:r>
            <a:r>
              <a:rPr sz="589" b="1" spc="9" dirty="0">
                <a:latin typeface="Tahoma"/>
                <a:cs typeface="Tahoma"/>
              </a:rPr>
              <a:t>P</a:t>
            </a:r>
            <a:r>
              <a:rPr sz="589" b="1" spc="-59" dirty="0">
                <a:latin typeface="Tahoma"/>
                <a:cs typeface="Tahoma"/>
              </a:rPr>
              <a:t> </a:t>
            </a:r>
            <a:r>
              <a:rPr sz="589" b="1" spc="9" dirty="0">
                <a:latin typeface="Tahoma"/>
                <a:cs typeface="Tahoma"/>
              </a:rPr>
              <a:t>P</a:t>
            </a:r>
            <a:r>
              <a:rPr sz="589" b="1" spc="-59" dirty="0">
                <a:latin typeface="Tahoma"/>
                <a:cs typeface="Tahoma"/>
              </a:rPr>
              <a:t> </a:t>
            </a:r>
            <a:r>
              <a:rPr sz="589" b="1" spc="-9" dirty="0">
                <a:latin typeface="Tahoma"/>
                <a:cs typeface="Tahoma"/>
              </a:rPr>
              <a:t>L</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14" dirty="0">
                <a:latin typeface="Tahoma"/>
                <a:cs typeface="Tahoma"/>
              </a:rPr>
              <a:t>C</a:t>
            </a:r>
            <a:r>
              <a:rPr sz="589" b="1" spc="-59" dirty="0">
                <a:latin typeface="Tahoma"/>
                <a:cs typeface="Tahoma"/>
              </a:rPr>
              <a:t> </a:t>
            </a:r>
            <a:r>
              <a:rPr sz="589" b="1" spc="45" dirty="0">
                <a:latin typeface="Tahoma"/>
                <a:cs typeface="Tahoma"/>
              </a:rPr>
              <a:t>A</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5" dirty="0">
                <a:latin typeface="Tahoma"/>
                <a:cs typeface="Tahoma"/>
              </a:rPr>
              <a:t>N</a:t>
            </a:r>
            <a:r>
              <a:rPr sz="589" b="1" spc="-59" dirty="0">
                <a:latin typeface="Tahoma"/>
                <a:cs typeface="Tahoma"/>
              </a:rPr>
              <a:t> </a:t>
            </a:r>
            <a:r>
              <a:rPr sz="589" b="1" spc="5" dirty="0">
                <a:latin typeface="Tahoma"/>
                <a:cs typeface="Tahoma"/>
              </a:rPr>
              <a:t>S</a:t>
            </a:r>
            <a:r>
              <a:rPr sz="589" b="1" dirty="0">
                <a:latin typeface="Tahoma"/>
                <a:cs typeface="Tahoma"/>
              </a:rPr>
              <a:t> </a:t>
            </a:r>
            <a:r>
              <a:rPr sz="589" b="1" spc="23" dirty="0">
                <a:latin typeface="Tahoma"/>
                <a:cs typeface="Tahoma"/>
              </a:rPr>
              <a:t> </a:t>
            </a:r>
            <a:r>
              <a:rPr sz="589" b="1" spc="9" dirty="0">
                <a:latin typeface="Tahoma"/>
                <a:cs typeface="Tahoma"/>
              </a:rPr>
              <a:t>F</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5" dirty="0">
                <a:latin typeface="Tahoma"/>
                <a:cs typeface="Tahoma"/>
              </a:rPr>
              <a:t>R  </a:t>
            </a:r>
            <a:r>
              <a:rPr sz="589" b="1" spc="9" dirty="0">
                <a:latin typeface="Tahoma"/>
                <a:cs typeface="Tahoma"/>
              </a:rPr>
              <a:t>U</a:t>
            </a:r>
            <a:r>
              <a:rPr sz="589" b="1" spc="-59" dirty="0">
                <a:latin typeface="Tahoma"/>
                <a:cs typeface="Tahoma"/>
              </a:rPr>
              <a:t> </a:t>
            </a:r>
            <a:r>
              <a:rPr sz="589" b="1" spc="5" dirty="0">
                <a:latin typeface="Tahoma"/>
                <a:cs typeface="Tahoma"/>
              </a:rPr>
              <a:t>S</a:t>
            </a:r>
            <a:r>
              <a:rPr sz="589" b="1" spc="-59" dirty="0">
                <a:latin typeface="Tahoma"/>
                <a:cs typeface="Tahoma"/>
              </a:rPr>
              <a:t> </a:t>
            </a:r>
            <a:r>
              <a:rPr sz="589" b="1" spc="32" dirty="0">
                <a:latin typeface="Tahoma"/>
                <a:cs typeface="Tahoma"/>
              </a:rPr>
              <a:t>E</a:t>
            </a:r>
            <a:r>
              <a:rPr sz="589" b="1" dirty="0">
                <a:latin typeface="Tahoma"/>
                <a:cs typeface="Tahoma"/>
              </a:rPr>
              <a:t> </a:t>
            </a:r>
            <a:r>
              <a:rPr sz="589" b="1" spc="23" dirty="0">
                <a:latin typeface="Tahoma"/>
                <a:cs typeface="Tahoma"/>
              </a:rPr>
              <a:t> </a:t>
            </a:r>
            <a:r>
              <a:rPr sz="589" b="1" spc="-100" dirty="0">
                <a:latin typeface="Tahoma"/>
                <a:cs typeface="Tahoma"/>
              </a:rPr>
              <a:t>I</a:t>
            </a:r>
            <a:r>
              <a:rPr sz="589" b="1" spc="-59" dirty="0">
                <a:latin typeface="Tahoma"/>
                <a:cs typeface="Tahoma"/>
              </a:rPr>
              <a:t> </a:t>
            </a:r>
            <a:r>
              <a:rPr sz="589" b="1" spc="5" dirty="0">
                <a:latin typeface="Tahoma"/>
                <a:cs typeface="Tahoma"/>
              </a:rPr>
              <a:t>N</a:t>
            </a:r>
            <a:r>
              <a:rPr sz="589" b="1" dirty="0">
                <a:latin typeface="Tahoma"/>
                <a:cs typeface="Tahoma"/>
              </a:rPr>
              <a:t> </a:t>
            </a:r>
            <a:r>
              <a:rPr sz="589" b="1" spc="23" dirty="0">
                <a:latin typeface="Tahoma"/>
                <a:cs typeface="Tahoma"/>
              </a:rPr>
              <a:t> </a:t>
            </a:r>
            <a:r>
              <a:rPr sz="589" b="1" spc="-5" dirty="0">
                <a:latin typeface="Tahoma"/>
                <a:cs typeface="Tahoma"/>
              </a:rPr>
              <a:t>T</a:t>
            </a:r>
            <a:r>
              <a:rPr sz="589" b="1" spc="-59" dirty="0">
                <a:latin typeface="Tahoma"/>
                <a:cs typeface="Tahoma"/>
              </a:rPr>
              <a:t> </a:t>
            </a:r>
            <a:r>
              <a:rPr sz="589" b="1" spc="9" dirty="0">
                <a:latin typeface="Tahoma"/>
                <a:cs typeface="Tahoma"/>
              </a:rPr>
              <a:t>H</a:t>
            </a:r>
            <a:r>
              <a:rPr sz="589" b="1" spc="-59" dirty="0">
                <a:latin typeface="Tahoma"/>
                <a:cs typeface="Tahoma"/>
              </a:rPr>
              <a:t> </a:t>
            </a:r>
            <a:r>
              <a:rPr sz="589" b="1" spc="32" dirty="0">
                <a:latin typeface="Tahoma"/>
                <a:cs typeface="Tahoma"/>
              </a:rPr>
              <a:t>E</a:t>
            </a:r>
            <a:r>
              <a:rPr sz="589" b="1" dirty="0">
                <a:latin typeface="Tahoma"/>
                <a:cs typeface="Tahoma"/>
              </a:rPr>
              <a:t> </a:t>
            </a:r>
            <a:r>
              <a:rPr sz="589" b="1" spc="23" dirty="0">
                <a:latin typeface="Tahoma"/>
                <a:cs typeface="Tahoma"/>
              </a:rPr>
              <a:t> </a:t>
            </a:r>
            <a:r>
              <a:rPr sz="589" b="1" spc="9" dirty="0">
                <a:latin typeface="Tahoma"/>
                <a:cs typeface="Tahoma"/>
              </a:rPr>
              <a:t>H</a:t>
            </a:r>
            <a:r>
              <a:rPr sz="589" b="1" spc="-59" dirty="0">
                <a:latin typeface="Tahoma"/>
                <a:cs typeface="Tahoma"/>
              </a:rPr>
              <a:t> </a:t>
            </a:r>
            <a:r>
              <a:rPr sz="589" b="1" spc="32" dirty="0">
                <a:latin typeface="Tahoma"/>
                <a:cs typeface="Tahoma"/>
              </a:rPr>
              <a:t>E</a:t>
            </a:r>
            <a:r>
              <a:rPr sz="589" b="1" spc="-59" dirty="0">
                <a:latin typeface="Tahoma"/>
                <a:cs typeface="Tahoma"/>
              </a:rPr>
              <a:t> </a:t>
            </a:r>
            <a:r>
              <a:rPr sz="589" b="1" spc="45" dirty="0">
                <a:latin typeface="Tahoma"/>
                <a:cs typeface="Tahoma"/>
              </a:rPr>
              <a:t>A</a:t>
            </a:r>
            <a:r>
              <a:rPr sz="589" b="1" spc="-59" dirty="0">
                <a:latin typeface="Tahoma"/>
                <a:cs typeface="Tahoma"/>
              </a:rPr>
              <a:t> </a:t>
            </a:r>
            <a:r>
              <a:rPr sz="589" b="1" spc="-9" dirty="0">
                <a:latin typeface="Tahoma"/>
                <a:cs typeface="Tahoma"/>
              </a:rPr>
              <a:t>L</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5" dirty="0">
                <a:latin typeface="Tahoma"/>
                <a:cs typeface="Tahoma"/>
              </a:rPr>
              <a:t>H  S</a:t>
            </a:r>
            <a:r>
              <a:rPr sz="589" b="1" spc="-59" dirty="0">
                <a:latin typeface="Tahoma"/>
                <a:cs typeface="Tahoma"/>
              </a:rPr>
              <a:t> </a:t>
            </a:r>
            <a:r>
              <a:rPr sz="589" b="1" spc="32" dirty="0">
                <a:latin typeface="Tahoma"/>
                <a:cs typeface="Tahoma"/>
              </a:rPr>
              <a:t>E</a:t>
            </a:r>
            <a:r>
              <a:rPr sz="589" b="1" spc="-59" dirty="0">
                <a:latin typeface="Tahoma"/>
                <a:cs typeface="Tahoma"/>
              </a:rPr>
              <a:t> </a:t>
            </a:r>
            <a:r>
              <a:rPr sz="589" b="1" spc="14" dirty="0">
                <a:latin typeface="Tahoma"/>
                <a:cs typeface="Tahoma"/>
              </a:rPr>
              <a:t>C</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5" dirty="0">
                <a:latin typeface="Tahoma"/>
                <a:cs typeface="Tahoma"/>
              </a:rPr>
              <a:t>R</a:t>
            </a:r>
            <a:endParaRPr sz="589">
              <a:latin typeface="Tahoma"/>
              <a:cs typeface="Tahoma"/>
            </a:endParaRPr>
          </a:p>
        </p:txBody>
      </p:sp>
      <p:sp>
        <p:nvSpPr>
          <p:cNvPr id="28" name="object 28"/>
          <p:cNvSpPr txBox="1"/>
          <p:nvPr/>
        </p:nvSpPr>
        <p:spPr>
          <a:xfrm>
            <a:off x="5541500" y="4479077"/>
            <a:ext cx="1136090" cy="192380"/>
          </a:xfrm>
          <a:prstGeom prst="rect">
            <a:avLst/>
          </a:prstGeom>
        </p:spPr>
        <p:txBody>
          <a:bodyPr vert="horz" wrap="square" lIns="0" tIns="10941" rIns="0" bIns="0" rtlCol="0">
            <a:spAutoFit/>
          </a:bodyPr>
          <a:lstStyle/>
          <a:p>
            <a:pPr algn="ctr">
              <a:spcBef>
                <a:spcPts val="86"/>
              </a:spcBef>
            </a:pPr>
            <a:r>
              <a:rPr sz="589" b="1" spc="14" dirty="0">
                <a:latin typeface="Tahoma"/>
                <a:cs typeface="Tahoma"/>
              </a:rPr>
              <a:t>C</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5" dirty="0">
                <a:latin typeface="Tahoma"/>
                <a:cs typeface="Tahoma"/>
              </a:rPr>
              <a:t>M</a:t>
            </a:r>
            <a:r>
              <a:rPr sz="589" b="1" spc="-59" dirty="0">
                <a:latin typeface="Tahoma"/>
                <a:cs typeface="Tahoma"/>
              </a:rPr>
              <a:t> </a:t>
            </a:r>
            <a:r>
              <a:rPr sz="589" b="1" spc="9" dirty="0">
                <a:latin typeface="Tahoma"/>
                <a:cs typeface="Tahoma"/>
              </a:rPr>
              <a:t>P</a:t>
            </a:r>
            <a:r>
              <a:rPr sz="589" b="1" spc="-59" dirty="0">
                <a:latin typeface="Tahoma"/>
                <a:cs typeface="Tahoma"/>
              </a:rPr>
              <a:t> </a:t>
            </a:r>
            <a:r>
              <a:rPr sz="589" b="1" spc="9" dirty="0">
                <a:latin typeface="Tahoma"/>
                <a:cs typeface="Tahoma"/>
              </a:rPr>
              <a:t>U</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32" dirty="0">
                <a:latin typeface="Tahoma"/>
                <a:cs typeface="Tahoma"/>
              </a:rPr>
              <a:t>E</a:t>
            </a:r>
            <a:r>
              <a:rPr sz="589" b="1" spc="-59" dirty="0">
                <a:latin typeface="Tahoma"/>
                <a:cs typeface="Tahoma"/>
              </a:rPr>
              <a:t> </a:t>
            </a:r>
            <a:r>
              <a:rPr sz="589" b="1" spc="-5" dirty="0">
                <a:latin typeface="Tahoma"/>
                <a:cs typeface="Tahoma"/>
              </a:rPr>
              <a:t>R</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5" dirty="0">
                <a:latin typeface="Tahoma"/>
                <a:cs typeface="Tahoma"/>
              </a:rPr>
              <a:t>S</a:t>
            </a:r>
            <a:r>
              <a:rPr sz="589" b="1" spc="-59" dirty="0">
                <a:latin typeface="Tahoma"/>
                <a:cs typeface="Tahoma"/>
              </a:rPr>
              <a:t> </a:t>
            </a:r>
            <a:r>
              <a:rPr sz="589" b="1" spc="32" dirty="0">
                <a:latin typeface="Tahoma"/>
                <a:cs typeface="Tahoma"/>
              </a:rPr>
              <a:t>E</a:t>
            </a:r>
            <a:r>
              <a:rPr sz="589" b="1" spc="-59" dirty="0">
                <a:latin typeface="Tahoma"/>
                <a:cs typeface="Tahoma"/>
              </a:rPr>
              <a:t> </a:t>
            </a:r>
            <a:r>
              <a:rPr sz="589" b="1" spc="5" dirty="0">
                <a:latin typeface="Tahoma"/>
                <a:cs typeface="Tahoma"/>
              </a:rPr>
              <a:t>D</a:t>
            </a:r>
            <a:endParaRPr sz="589">
              <a:latin typeface="Tahoma"/>
              <a:cs typeface="Tahoma"/>
            </a:endParaRPr>
          </a:p>
          <a:p>
            <a:pPr algn="ctr">
              <a:spcBef>
                <a:spcPts val="32"/>
              </a:spcBef>
            </a:pPr>
            <a:r>
              <a:rPr sz="589" b="1" spc="5" dirty="0">
                <a:latin typeface="Tahoma"/>
                <a:cs typeface="Tahoma"/>
              </a:rPr>
              <a:t>D</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45" dirty="0">
                <a:latin typeface="Tahoma"/>
                <a:cs typeface="Tahoma"/>
              </a:rPr>
              <a:t>A</a:t>
            </a:r>
            <a:r>
              <a:rPr sz="589" b="1" spc="-59" dirty="0">
                <a:latin typeface="Tahoma"/>
                <a:cs typeface="Tahoma"/>
              </a:rPr>
              <a:t> </a:t>
            </a:r>
            <a:r>
              <a:rPr sz="589" b="1" spc="-5" dirty="0">
                <a:latin typeface="Tahoma"/>
                <a:cs typeface="Tahoma"/>
              </a:rPr>
              <a:t>G</a:t>
            </a:r>
            <a:r>
              <a:rPr sz="589" b="1" spc="-59" dirty="0">
                <a:latin typeface="Tahoma"/>
                <a:cs typeface="Tahoma"/>
              </a:rPr>
              <a:t> </a:t>
            </a:r>
            <a:r>
              <a:rPr sz="589" b="1" spc="5" dirty="0">
                <a:latin typeface="Tahoma"/>
                <a:cs typeface="Tahoma"/>
              </a:rPr>
              <a:t>N</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5" dirty="0">
                <a:latin typeface="Tahoma"/>
                <a:cs typeface="Tahoma"/>
              </a:rPr>
              <a:t>S</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14" dirty="0">
                <a:latin typeface="Tahoma"/>
                <a:cs typeface="Tahoma"/>
              </a:rPr>
              <a:t>C</a:t>
            </a:r>
            <a:r>
              <a:rPr sz="589" b="1" dirty="0">
                <a:latin typeface="Tahoma"/>
                <a:cs typeface="Tahoma"/>
              </a:rPr>
              <a:t> </a:t>
            </a:r>
            <a:r>
              <a:rPr sz="589" b="1" spc="23" dirty="0">
                <a:latin typeface="Tahoma"/>
                <a:cs typeface="Tahoma"/>
              </a:rPr>
              <a:t> </a:t>
            </a:r>
            <a:r>
              <a:rPr sz="589" b="1" spc="5" dirty="0">
                <a:latin typeface="Tahoma"/>
                <a:cs typeface="Tahoma"/>
              </a:rPr>
              <a:t>S</a:t>
            </a:r>
            <a:r>
              <a:rPr sz="589" b="1" spc="-59" dirty="0">
                <a:latin typeface="Tahoma"/>
                <a:cs typeface="Tahoma"/>
              </a:rPr>
              <a:t> </a:t>
            </a:r>
            <a:r>
              <a:rPr sz="589" b="1" spc="5" dirty="0">
                <a:latin typeface="Tahoma"/>
                <a:cs typeface="Tahoma"/>
              </a:rPr>
              <a:t>Y</a:t>
            </a:r>
            <a:r>
              <a:rPr sz="589" b="1" spc="-59" dirty="0">
                <a:latin typeface="Tahoma"/>
                <a:cs typeface="Tahoma"/>
              </a:rPr>
              <a:t> </a:t>
            </a:r>
            <a:r>
              <a:rPr sz="589" b="1" spc="5" dirty="0">
                <a:latin typeface="Tahoma"/>
                <a:cs typeface="Tahoma"/>
              </a:rPr>
              <a:t>S</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32" dirty="0">
                <a:latin typeface="Tahoma"/>
                <a:cs typeface="Tahoma"/>
              </a:rPr>
              <a:t>E</a:t>
            </a:r>
            <a:r>
              <a:rPr sz="589" b="1" spc="-59" dirty="0">
                <a:latin typeface="Tahoma"/>
                <a:cs typeface="Tahoma"/>
              </a:rPr>
              <a:t> </a:t>
            </a:r>
            <a:r>
              <a:rPr sz="589" b="1" spc="5" dirty="0">
                <a:latin typeface="Tahoma"/>
                <a:cs typeface="Tahoma"/>
              </a:rPr>
              <a:t>M</a:t>
            </a:r>
            <a:r>
              <a:rPr sz="589" b="1" spc="-59" dirty="0">
                <a:latin typeface="Tahoma"/>
                <a:cs typeface="Tahoma"/>
              </a:rPr>
              <a:t> </a:t>
            </a:r>
            <a:r>
              <a:rPr sz="589" b="1" spc="5" dirty="0">
                <a:latin typeface="Tahoma"/>
                <a:cs typeface="Tahoma"/>
              </a:rPr>
              <a:t>S</a:t>
            </a:r>
            <a:endParaRPr sz="589">
              <a:latin typeface="Tahoma"/>
              <a:cs typeface="Tahoma"/>
            </a:endParaRPr>
          </a:p>
        </p:txBody>
      </p:sp>
      <p:sp>
        <p:nvSpPr>
          <p:cNvPr id="29" name="object 29"/>
          <p:cNvSpPr txBox="1"/>
          <p:nvPr/>
        </p:nvSpPr>
        <p:spPr>
          <a:xfrm>
            <a:off x="1772126" y="5400221"/>
            <a:ext cx="844150" cy="101714"/>
          </a:xfrm>
          <a:prstGeom prst="rect">
            <a:avLst/>
          </a:prstGeom>
        </p:spPr>
        <p:txBody>
          <a:bodyPr vert="horz" wrap="square" lIns="0" tIns="10941" rIns="0" bIns="0" rtlCol="0">
            <a:spAutoFit/>
          </a:bodyPr>
          <a:lstStyle/>
          <a:p>
            <a:pPr marL="11516">
              <a:spcBef>
                <a:spcPts val="86"/>
              </a:spcBef>
            </a:pPr>
            <a:r>
              <a:rPr sz="589" b="1" spc="14" dirty="0">
                <a:latin typeface="Tahoma"/>
                <a:cs typeface="Tahoma"/>
              </a:rPr>
              <a:t>C</a:t>
            </a:r>
            <a:r>
              <a:rPr sz="589" b="1" spc="-59" dirty="0">
                <a:latin typeface="Tahoma"/>
                <a:cs typeface="Tahoma"/>
              </a:rPr>
              <a:t> </a:t>
            </a:r>
            <a:r>
              <a:rPr sz="589" b="1" spc="5" dirty="0">
                <a:latin typeface="Tahoma"/>
                <a:cs typeface="Tahoma"/>
              </a:rPr>
              <a:t>Y</a:t>
            </a:r>
            <a:r>
              <a:rPr sz="589" b="1" spc="-59" dirty="0">
                <a:latin typeface="Tahoma"/>
                <a:cs typeface="Tahoma"/>
              </a:rPr>
              <a:t> </a:t>
            </a:r>
            <a:r>
              <a:rPr sz="589" b="1" spc="14" dirty="0">
                <a:latin typeface="Tahoma"/>
                <a:cs typeface="Tahoma"/>
              </a:rPr>
              <a:t>B</a:t>
            </a:r>
            <a:r>
              <a:rPr sz="589" b="1" spc="-59" dirty="0">
                <a:latin typeface="Tahoma"/>
                <a:cs typeface="Tahoma"/>
              </a:rPr>
              <a:t> </a:t>
            </a:r>
            <a:r>
              <a:rPr sz="589" b="1" spc="32" dirty="0">
                <a:latin typeface="Tahoma"/>
                <a:cs typeface="Tahoma"/>
              </a:rPr>
              <a:t>E</a:t>
            </a:r>
            <a:r>
              <a:rPr sz="589" b="1" spc="-59" dirty="0">
                <a:latin typeface="Tahoma"/>
                <a:cs typeface="Tahoma"/>
              </a:rPr>
              <a:t> </a:t>
            </a:r>
            <a:r>
              <a:rPr sz="589" b="1" spc="-5" dirty="0">
                <a:latin typeface="Tahoma"/>
                <a:cs typeface="Tahoma"/>
              </a:rPr>
              <a:t>R</a:t>
            </a:r>
            <a:r>
              <a:rPr sz="589" b="1" spc="-59" dirty="0">
                <a:latin typeface="Tahoma"/>
                <a:cs typeface="Tahoma"/>
              </a:rPr>
              <a:t> </a:t>
            </a:r>
            <a:r>
              <a:rPr sz="589" b="1" spc="5" dirty="0">
                <a:latin typeface="Tahoma"/>
                <a:cs typeface="Tahoma"/>
              </a:rPr>
              <a:t>S</a:t>
            </a:r>
            <a:r>
              <a:rPr sz="589" b="1" spc="-59" dirty="0">
                <a:latin typeface="Tahoma"/>
                <a:cs typeface="Tahoma"/>
              </a:rPr>
              <a:t> </a:t>
            </a:r>
            <a:r>
              <a:rPr sz="589" b="1" spc="32" dirty="0">
                <a:latin typeface="Tahoma"/>
                <a:cs typeface="Tahoma"/>
              </a:rPr>
              <a:t>E</a:t>
            </a:r>
            <a:r>
              <a:rPr sz="589" b="1" spc="-59" dirty="0">
                <a:latin typeface="Tahoma"/>
                <a:cs typeface="Tahoma"/>
              </a:rPr>
              <a:t> </a:t>
            </a:r>
            <a:r>
              <a:rPr sz="589" b="1" spc="14" dirty="0">
                <a:latin typeface="Tahoma"/>
                <a:cs typeface="Tahoma"/>
              </a:rPr>
              <a:t>C</a:t>
            </a:r>
            <a:r>
              <a:rPr sz="589" b="1" spc="-59" dirty="0">
                <a:latin typeface="Tahoma"/>
                <a:cs typeface="Tahoma"/>
              </a:rPr>
              <a:t> </a:t>
            </a:r>
            <a:r>
              <a:rPr sz="589" b="1" spc="9" dirty="0">
                <a:latin typeface="Tahoma"/>
                <a:cs typeface="Tahoma"/>
              </a:rPr>
              <a:t>U</a:t>
            </a:r>
            <a:r>
              <a:rPr sz="589" b="1" spc="-59" dirty="0">
                <a:latin typeface="Tahoma"/>
                <a:cs typeface="Tahoma"/>
              </a:rPr>
              <a:t> </a:t>
            </a:r>
            <a:r>
              <a:rPr sz="589" b="1" spc="-5" dirty="0">
                <a:latin typeface="Tahoma"/>
                <a:cs typeface="Tahoma"/>
              </a:rPr>
              <a:t>R</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5" dirty="0">
                <a:latin typeface="Tahoma"/>
                <a:cs typeface="Tahoma"/>
              </a:rPr>
              <a:t>Y</a:t>
            </a:r>
            <a:endParaRPr sz="589">
              <a:latin typeface="Tahoma"/>
              <a:cs typeface="Tahoma"/>
            </a:endParaRPr>
          </a:p>
        </p:txBody>
      </p:sp>
      <p:sp>
        <p:nvSpPr>
          <p:cNvPr id="30" name="object 30"/>
          <p:cNvSpPr txBox="1"/>
          <p:nvPr/>
        </p:nvSpPr>
        <p:spPr>
          <a:xfrm>
            <a:off x="4594815" y="4479077"/>
            <a:ext cx="395587" cy="101714"/>
          </a:xfrm>
          <a:prstGeom prst="rect">
            <a:avLst/>
          </a:prstGeom>
        </p:spPr>
        <p:txBody>
          <a:bodyPr vert="horz" wrap="square" lIns="0" tIns="10941" rIns="0" bIns="0" rtlCol="0">
            <a:spAutoFit/>
          </a:bodyPr>
          <a:lstStyle/>
          <a:p>
            <a:pPr marL="11516">
              <a:spcBef>
                <a:spcPts val="86"/>
              </a:spcBef>
            </a:pPr>
            <a:r>
              <a:rPr sz="589" b="1" spc="45" dirty="0">
                <a:latin typeface="Tahoma"/>
                <a:cs typeface="Tahoma"/>
              </a:rPr>
              <a:t>A</a:t>
            </a:r>
            <a:r>
              <a:rPr sz="589" b="1" spc="-59" dirty="0">
                <a:latin typeface="Tahoma"/>
                <a:cs typeface="Tahoma"/>
              </a:rPr>
              <a:t> </a:t>
            </a:r>
            <a:r>
              <a:rPr sz="589" b="1" spc="-5" dirty="0">
                <a:latin typeface="Tahoma"/>
                <a:cs typeface="Tahoma"/>
              </a:rPr>
              <a:t>R</a:t>
            </a:r>
            <a:r>
              <a:rPr sz="589" b="1" dirty="0">
                <a:latin typeface="Tahoma"/>
                <a:cs typeface="Tahoma"/>
              </a:rPr>
              <a:t> </a:t>
            </a:r>
            <a:r>
              <a:rPr sz="589" b="1" spc="23" dirty="0">
                <a:latin typeface="Tahoma"/>
                <a:cs typeface="Tahoma"/>
              </a:rPr>
              <a:t> </a:t>
            </a:r>
            <a:r>
              <a:rPr sz="589" b="1" spc="-36" dirty="0">
                <a:latin typeface="Tahoma"/>
                <a:cs typeface="Tahoma"/>
              </a:rPr>
              <a:t>-</a:t>
            </a:r>
            <a:r>
              <a:rPr sz="589" b="1" dirty="0">
                <a:latin typeface="Tahoma"/>
                <a:cs typeface="Tahoma"/>
              </a:rPr>
              <a:t> </a:t>
            </a:r>
            <a:r>
              <a:rPr sz="589" b="1" spc="23" dirty="0">
                <a:latin typeface="Tahoma"/>
                <a:cs typeface="Tahoma"/>
              </a:rPr>
              <a:t> </a:t>
            </a:r>
            <a:r>
              <a:rPr sz="589" b="1" spc="27" dirty="0">
                <a:latin typeface="Tahoma"/>
                <a:cs typeface="Tahoma"/>
              </a:rPr>
              <a:t>V</a:t>
            </a:r>
            <a:r>
              <a:rPr sz="589" b="1" spc="-59" dirty="0">
                <a:latin typeface="Tahoma"/>
                <a:cs typeface="Tahoma"/>
              </a:rPr>
              <a:t> </a:t>
            </a:r>
            <a:r>
              <a:rPr sz="589" b="1" spc="-5" dirty="0">
                <a:latin typeface="Tahoma"/>
                <a:cs typeface="Tahoma"/>
              </a:rPr>
              <a:t>R</a:t>
            </a:r>
            <a:endParaRPr sz="589">
              <a:latin typeface="Tahoma"/>
              <a:cs typeface="Tahoma"/>
            </a:endParaRPr>
          </a:p>
        </p:txBody>
      </p:sp>
      <p:sp>
        <p:nvSpPr>
          <p:cNvPr id="31" name="object 31"/>
          <p:cNvSpPr txBox="1"/>
          <p:nvPr/>
        </p:nvSpPr>
        <p:spPr>
          <a:xfrm>
            <a:off x="5750475" y="5419057"/>
            <a:ext cx="718046" cy="101714"/>
          </a:xfrm>
          <a:prstGeom prst="rect">
            <a:avLst/>
          </a:prstGeom>
        </p:spPr>
        <p:txBody>
          <a:bodyPr vert="horz" wrap="square" lIns="0" tIns="10941" rIns="0" bIns="0" rtlCol="0">
            <a:spAutoFit/>
          </a:bodyPr>
          <a:lstStyle/>
          <a:p>
            <a:pPr marL="11516">
              <a:spcBef>
                <a:spcPts val="86"/>
              </a:spcBef>
            </a:pPr>
            <a:r>
              <a:rPr sz="589" b="1" spc="-100" dirty="0">
                <a:latin typeface="Tahoma"/>
                <a:cs typeface="Tahoma"/>
              </a:rPr>
              <a:t>I</a:t>
            </a:r>
            <a:r>
              <a:rPr sz="589" b="1" spc="-59" dirty="0">
                <a:latin typeface="Tahoma"/>
                <a:cs typeface="Tahoma"/>
              </a:rPr>
              <a:t> </a:t>
            </a:r>
            <a:r>
              <a:rPr sz="589" b="1" spc="5" dirty="0">
                <a:latin typeface="Tahoma"/>
                <a:cs typeface="Tahoma"/>
              </a:rPr>
              <a:t>N</a:t>
            </a:r>
            <a:r>
              <a:rPr sz="589" b="1" spc="-59" dirty="0">
                <a:latin typeface="Tahoma"/>
                <a:cs typeface="Tahoma"/>
              </a:rPr>
              <a:t> </a:t>
            </a:r>
            <a:r>
              <a:rPr sz="589" b="1" spc="5" dirty="0">
                <a:latin typeface="Tahoma"/>
                <a:cs typeface="Tahoma"/>
              </a:rPr>
              <a:t>D</a:t>
            </a:r>
            <a:r>
              <a:rPr sz="589" b="1" spc="-59" dirty="0">
                <a:latin typeface="Tahoma"/>
                <a:cs typeface="Tahoma"/>
              </a:rPr>
              <a:t> </a:t>
            </a:r>
            <a:r>
              <a:rPr sz="589" b="1" spc="9" dirty="0">
                <a:latin typeface="Tahoma"/>
                <a:cs typeface="Tahoma"/>
              </a:rPr>
              <a:t>U</a:t>
            </a:r>
            <a:r>
              <a:rPr sz="589" b="1" spc="-59" dirty="0">
                <a:latin typeface="Tahoma"/>
                <a:cs typeface="Tahoma"/>
              </a:rPr>
              <a:t> </a:t>
            </a:r>
            <a:r>
              <a:rPr sz="589" b="1" spc="5" dirty="0">
                <a:latin typeface="Tahoma"/>
                <a:cs typeface="Tahoma"/>
              </a:rPr>
              <a:t>S</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5" dirty="0">
                <a:latin typeface="Tahoma"/>
                <a:cs typeface="Tahoma"/>
              </a:rPr>
              <a:t>R</a:t>
            </a:r>
            <a:r>
              <a:rPr sz="589" b="1" spc="-59" dirty="0">
                <a:latin typeface="Tahoma"/>
                <a:cs typeface="Tahoma"/>
              </a:rPr>
              <a:t> </a:t>
            </a:r>
            <a:r>
              <a:rPr sz="589" b="1" spc="5" dirty="0">
                <a:latin typeface="Tahoma"/>
                <a:cs typeface="Tahoma"/>
              </a:rPr>
              <a:t>Y</a:t>
            </a:r>
            <a:r>
              <a:rPr sz="589" b="1" dirty="0">
                <a:latin typeface="Tahoma"/>
                <a:cs typeface="Tahoma"/>
              </a:rPr>
              <a:t> </a:t>
            </a:r>
            <a:r>
              <a:rPr sz="589" b="1" spc="23" dirty="0">
                <a:latin typeface="Tahoma"/>
                <a:cs typeface="Tahoma"/>
              </a:rPr>
              <a:t> </a:t>
            </a:r>
            <a:r>
              <a:rPr sz="589" b="1" spc="-5" dirty="0">
                <a:latin typeface="Tahoma"/>
                <a:cs typeface="Tahoma"/>
              </a:rPr>
              <a:t>4</a:t>
            </a:r>
            <a:r>
              <a:rPr sz="589" b="1" spc="-59" dirty="0">
                <a:latin typeface="Tahoma"/>
                <a:cs typeface="Tahoma"/>
              </a:rPr>
              <a:t> </a:t>
            </a:r>
            <a:r>
              <a:rPr sz="589" b="1" spc="-45" dirty="0">
                <a:latin typeface="Tahoma"/>
                <a:cs typeface="Tahoma"/>
              </a:rPr>
              <a:t>.</a:t>
            </a:r>
            <a:r>
              <a:rPr sz="589" b="1" spc="-59" dirty="0">
                <a:latin typeface="Tahoma"/>
                <a:cs typeface="Tahoma"/>
              </a:rPr>
              <a:t> </a:t>
            </a:r>
            <a:r>
              <a:rPr sz="589" b="1" spc="36" dirty="0">
                <a:latin typeface="Tahoma"/>
                <a:cs typeface="Tahoma"/>
              </a:rPr>
              <a:t>0</a:t>
            </a:r>
            <a:endParaRPr sz="589">
              <a:latin typeface="Tahoma"/>
              <a:cs typeface="Tahoma"/>
            </a:endParaRPr>
          </a:p>
        </p:txBody>
      </p:sp>
      <p:sp>
        <p:nvSpPr>
          <p:cNvPr id="32" name="object 32"/>
          <p:cNvSpPr txBox="1"/>
          <p:nvPr/>
        </p:nvSpPr>
        <p:spPr>
          <a:xfrm>
            <a:off x="3129788" y="6225405"/>
            <a:ext cx="780234" cy="188186"/>
          </a:xfrm>
          <a:prstGeom prst="rect">
            <a:avLst/>
          </a:prstGeom>
        </p:spPr>
        <p:txBody>
          <a:bodyPr vert="horz" wrap="square" lIns="0" tIns="7486" rIns="0" bIns="0" rtlCol="0">
            <a:spAutoFit/>
          </a:bodyPr>
          <a:lstStyle/>
          <a:p>
            <a:pPr marL="153743" marR="4607" indent="-142803">
              <a:lnSpc>
                <a:spcPct val="104000"/>
              </a:lnSpc>
              <a:spcBef>
                <a:spcPts val="59"/>
              </a:spcBef>
            </a:pPr>
            <a:r>
              <a:rPr sz="589" b="1" spc="-9" dirty="0">
                <a:latin typeface="Tahoma"/>
                <a:cs typeface="Tahoma"/>
              </a:rPr>
              <a:t>L</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5" dirty="0">
                <a:latin typeface="Tahoma"/>
                <a:cs typeface="Tahoma"/>
              </a:rPr>
              <a:t>G</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5" dirty="0">
                <a:latin typeface="Tahoma"/>
                <a:cs typeface="Tahoma"/>
              </a:rPr>
              <a:t>S</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14" dirty="0">
                <a:latin typeface="Tahoma"/>
                <a:cs typeface="Tahoma"/>
              </a:rPr>
              <a:t>C</a:t>
            </a:r>
            <a:r>
              <a:rPr sz="589" b="1" spc="-59" dirty="0">
                <a:latin typeface="Tahoma"/>
                <a:cs typeface="Tahoma"/>
              </a:rPr>
              <a:t> </a:t>
            </a:r>
            <a:r>
              <a:rPr sz="589" b="1" spc="5" dirty="0">
                <a:latin typeface="Tahoma"/>
                <a:cs typeface="Tahoma"/>
              </a:rPr>
              <a:t>S</a:t>
            </a:r>
            <a:r>
              <a:rPr sz="589" b="1" dirty="0">
                <a:latin typeface="Tahoma"/>
                <a:cs typeface="Tahoma"/>
              </a:rPr>
              <a:t> </a:t>
            </a:r>
            <a:r>
              <a:rPr sz="589" b="1" spc="23" dirty="0">
                <a:latin typeface="Tahoma"/>
                <a:cs typeface="Tahoma"/>
              </a:rPr>
              <a:t> </a:t>
            </a:r>
            <a:r>
              <a:rPr sz="589" b="1" spc="-59" dirty="0">
                <a:latin typeface="Tahoma"/>
                <a:cs typeface="Tahoma"/>
              </a:rPr>
              <a:t>&amp;</a:t>
            </a:r>
            <a:r>
              <a:rPr sz="589" b="1" dirty="0">
                <a:latin typeface="Tahoma"/>
                <a:cs typeface="Tahoma"/>
              </a:rPr>
              <a:t> </a:t>
            </a:r>
            <a:r>
              <a:rPr sz="589" b="1" spc="23" dirty="0">
                <a:latin typeface="Tahoma"/>
                <a:cs typeface="Tahoma"/>
              </a:rPr>
              <a:t> </a:t>
            </a:r>
            <a:r>
              <a:rPr sz="589" b="1" spc="32" dirty="0">
                <a:latin typeface="Tahoma"/>
                <a:cs typeface="Tahoma"/>
              </a:rPr>
              <a:t>E</a:t>
            </a:r>
            <a:r>
              <a:rPr sz="589" b="1" spc="-59" dirty="0">
                <a:latin typeface="Tahoma"/>
                <a:cs typeface="Tahoma"/>
              </a:rPr>
              <a:t> </a:t>
            </a:r>
            <a:r>
              <a:rPr sz="589" b="1" spc="-27" dirty="0">
                <a:latin typeface="Tahoma"/>
                <a:cs typeface="Tahoma"/>
              </a:rPr>
              <a:t>-  </a:t>
            </a:r>
            <a:r>
              <a:rPr sz="589" b="1" spc="5" dirty="0">
                <a:latin typeface="Tahoma"/>
                <a:cs typeface="Tahoma"/>
              </a:rPr>
              <a:t>M</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14" dirty="0">
                <a:latin typeface="Tahoma"/>
                <a:cs typeface="Tahoma"/>
              </a:rPr>
              <a:t>B</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9" dirty="0">
                <a:latin typeface="Tahoma"/>
                <a:cs typeface="Tahoma"/>
              </a:rPr>
              <a:t>L</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5" dirty="0">
                <a:latin typeface="Tahoma"/>
                <a:cs typeface="Tahoma"/>
              </a:rPr>
              <a:t>Y</a:t>
            </a:r>
            <a:endParaRPr sz="589">
              <a:latin typeface="Tahoma"/>
              <a:cs typeface="Tahoma"/>
            </a:endParaRPr>
          </a:p>
        </p:txBody>
      </p:sp>
      <p:sp>
        <p:nvSpPr>
          <p:cNvPr id="33" name="object 33"/>
          <p:cNvSpPr txBox="1"/>
          <p:nvPr/>
        </p:nvSpPr>
        <p:spPr>
          <a:xfrm>
            <a:off x="4339239" y="5400220"/>
            <a:ext cx="906914" cy="188186"/>
          </a:xfrm>
          <a:prstGeom prst="rect">
            <a:avLst/>
          </a:prstGeom>
        </p:spPr>
        <p:txBody>
          <a:bodyPr vert="horz" wrap="square" lIns="0" tIns="7486" rIns="0" bIns="0" rtlCol="0">
            <a:spAutoFit/>
          </a:bodyPr>
          <a:lstStyle/>
          <a:p>
            <a:pPr marL="87524" marR="4607" indent="-76584">
              <a:lnSpc>
                <a:spcPct val="104000"/>
              </a:lnSpc>
              <a:spcBef>
                <a:spcPts val="59"/>
              </a:spcBef>
            </a:pPr>
            <a:r>
              <a:rPr sz="589" b="1" spc="-100" dirty="0">
                <a:latin typeface="Tahoma"/>
                <a:cs typeface="Tahoma"/>
              </a:rPr>
              <a:t>I</a:t>
            </a:r>
            <a:r>
              <a:rPr sz="589" b="1" spc="-59" dirty="0">
                <a:latin typeface="Tahoma"/>
                <a:cs typeface="Tahoma"/>
              </a:rPr>
              <a:t> </a:t>
            </a:r>
            <a:r>
              <a:rPr sz="589" b="1" spc="14" dirty="0">
                <a:latin typeface="Tahoma"/>
                <a:cs typeface="Tahoma"/>
              </a:rPr>
              <a:t>C</a:t>
            </a:r>
            <a:r>
              <a:rPr sz="589" b="1" spc="-59" dirty="0">
                <a:latin typeface="Tahoma"/>
                <a:cs typeface="Tahoma"/>
              </a:rPr>
              <a:t> </a:t>
            </a:r>
            <a:r>
              <a:rPr sz="589" b="1" spc="-5" dirty="0">
                <a:latin typeface="Tahoma"/>
                <a:cs typeface="Tahoma"/>
              </a:rPr>
              <a:t>T</a:t>
            </a:r>
            <a:r>
              <a:rPr sz="589" b="1" dirty="0">
                <a:latin typeface="Tahoma"/>
                <a:cs typeface="Tahoma"/>
              </a:rPr>
              <a:t> </a:t>
            </a:r>
            <a:r>
              <a:rPr sz="589" b="1" spc="23" dirty="0">
                <a:latin typeface="Tahoma"/>
                <a:cs typeface="Tahoma"/>
              </a:rPr>
              <a:t> </a:t>
            </a:r>
            <a:r>
              <a:rPr sz="589" b="1" spc="5" dirty="0">
                <a:latin typeface="Tahoma"/>
                <a:cs typeface="Tahoma"/>
              </a:rPr>
              <a:t>S</a:t>
            </a:r>
            <a:r>
              <a:rPr sz="589" b="1" spc="-59" dirty="0">
                <a:latin typeface="Tahoma"/>
                <a:cs typeface="Tahoma"/>
              </a:rPr>
              <a:t> </a:t>
            </a:r>
            <a:r>
              <a:rPr sz="589" b="1" spc="5" dirty="0">
                <a:latin typeface="Tahoma"/>
                <a:cs typeface="Tahoma"/>
              </a:rPr>
              <a:t>Y</a:t>
            </a:r>
            <a:r>
              <a:rPr sz="589" b="1" spc="-59" dirty="0">
                <a:latin typeface="Tahoma"/>
                <a:cs typeface="Tahoma"/>
              </a:rPr>
              <a:t> </a:t>
            </a:r>
            <a:r>
              <a:rPr sz="589" b="1" spc="5" dirty="0">
                <a:latin typeface="Tahoma"/>
                <a:cs typeface="Tahoma"/>
              </a:rPr>
              <a:t>S</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32" dirty="0">
                <a:latin typeface="Tahoma"/>
                <a:cs typeface="Tahoma"/>
              </a:rPr>
              <a:t>E</a:t>
            </a:r>
            <a:r>
              <a:rPr sz="589" b="1" spc="-59" dirty="0">
                <a:latin typeface="Tahoma"/>
                <a:cs typeface="Tahoma"/>
              </a:rPr>
              <a:t> </a:t>
            </a:r>
            <a:r>
              <a:rPr sz="589" b="1" spc="5" dirty="0">
                <a:latin typeface="Tahoma"/>
                <a:cs typeface="Tahoma"/>
              </a:rPr>
              <a:t>M</a:t>
            </a:r>
            <a:r>
              <a:rPr sz="589" b="1" spc="-59" dirty="0">
                <a:latin typeface="Tahoma"/>
                <a:cs typeface="Tahoma"/>
              </a:rPr>
              <a:t> </a:t>
            </a:r>
            <a:r>
              <a:rPr sz="589" b="1" spc="5" dirty="0">
                <a:latin typeface="Tahoma"/>
                <a:cs typeface="Tahoma"/>
              </a:rPr>
              <a:t>S</a:t>
            </a:r>
            <a:r>
              <a:rPr sz="589" b="1" dirty="0">
                <a:latin typeface="Tahoma"/>
                <a:cs typeface="Tahoma"/>
              </a:rPr>
              <a:t> </a:t>
            </a:r>
            <a:r>
              <a:rPr sz="589" b="1" spc="23" dirty="0">
                <a:latin typeface="Tahoma"/>
                <a:cs typeface="Tahoma"/>
              </a:rPr>
              <a:t> </a:t>
            </a:r>
            <a:r>
              <a:rPr sz="589" b="1" spc="9" dirty="0">
                <a:latin typeface="Tahoma"/>
                <a:cs typeface="Tahoma"/>
              </a:rPr>
              <a:t>F</a:t>
            </a:r>
            <a:r>
              <a:rPr sz="589" b="1" spc="-59" dirty="0">
                <a:latin typeface="Tahoma"/>
                <a:cs typeface="Tahoma"/>
              </a:rPr>
              <a:t> </a:t>
            </a:r>
            <a:r>
              <a:rPr sz="589" b="1" spc="18" dirty="0">
                <a:latin typeface="Tahoma"/>
                <a:cs typeface="Tahoma"/>
              </a:rPr>
              <a:t>O</a:t>
            </a:r>
            <a:r>
              <a:rPr sz="589" b="1" spc="-59" dirty="0">
                <a:latin typeface="Tahoma"/>
                <a:cs typeface="Tahoma"/>
              </a:rPr>
              <a:t> </a:t>
            </a:r>
            <a:r>
              <a:rPr sz="589" b="1" spc="-5" dirty="0">
                <a:latin typeface="Tahoma"/>
                <a:cs typeface="Tahoma"/>
              </a:rPr>
              <a:t>R  </a:t>
            </a:r>
            <a:r>
              <a:rPr sz="589" b="1" spc="5" dirty="0">
                <a:latin typeface="Tahoma"/>
                <a:cs typeface="Tahoma"/>
              </a:rPr>
              <a:t>S</a:t>
            </a:r>
            <a:r>
              <a:rPr sz="589" b="1" spc="-59" dirty="0">
                <a:latin typeface="Tahoma"/>
                <a:cs typeface="Tahoma"/>
              </a:rPr>
              <a:t> </a:t>
            </a:r>
            <a:r>
              <a:rPr sz="589" b="1" spc="9" dirty="0">
                <a:latin typeface="Tahoma"/>
                <a:cs typeface="Tahoma"/>
              </a:rPr>
              <a:t>U</a:t>
            </a:r>
            <a:r>
              <a:rPr sz="589" b="1" spc="-59" dirty="0">
                <a:latin typeface="Tahoma"/>
                <a:cs typeface="Tahoma"/>
              </a:rPr>
              <a:t> </a:t>
            </a:r>
            <a:r>
              <a:rPr sz="589" b="1" spc="9" dirty="0">
                <a:latin typeface="Tahoma"/>
                <a:cs typeface="Tahoma"/>
              </a:rPr>
              <a:t>P</a:t>
            </a:r>
            <a:r>
              <a:rPr sz="589" b="1" spc="-59" dirty="0">
                <a:latin typeface="Tahoma"/>
                <a:cs typeface="Tahoma"/>
              </a:rPr>
              <a:t> </a:t>
            </a:r>
            <a:r>
              <a:rPr sz="589" b="1" spc="9" dirty="0">
                <a:latin typeface="Tahoma"/>
                <a:cs typeface="Tahoma"/>
              </a:rPr>
              <a:t>P</a:t>
            </a:r>
            <a:r>
              <a:rPr sz="589" b="1" spc="-59" dirty="0">
                <a:latin typeface="Tahoma"/>
                <a:cs typeface="Tahoma"/>
              </a:rPr>
              <a:t> </a:t>
            </a:r>
            <a:r>
              <a:rPr sz="589" b="1" spc="-9" dirty="0">
                <a:latin typeface="Tahoma"/>
                <a:cs typeface="Tahoma"/>
              </a:rPr>
              <a:t>L</a:t>
            </a:r>
            <a:r>
              <a:rPr sz="589" b="1" spc="-59" dirty="0">
                <a:latin typeface="Tahoma"/>
                <a:cs typeface="Tahoma"/>
              </a:rPr>
              <a:t> </a:t>
            </a:r>
            <a:r>
              <a:rPr sz="589" b="1" spc="5" dirty="0">
                <a:latin typeface="Tahoma"/>
                <a:cs typeface="Tahoma"/>
              </a:rPr>
              <a:t>Y</a:t>
            </a:r>
            <a:r>
              <a:rPr sz="589" b="1" dirty="0">
                <a:latin typeface="Tahoma"/>
                <a:cs typeface="Tahoma"/>
              </a:rPr>
              <a:t> </a:t>
            </a:r>
            <a:r>
              <a:rPr sz="589" b="1" spc="23" dirty="0">
                <a:latin typeface="Tahoma"/>
                <a:cs typeface="Tahoma"/>
              </a:rPr>
              <a:t> </a:t>
            </a:r>
            <a:r>
              <a:rPr sz="589" b="1" spc="14" dirty="0">
                <a:latin typeface="Tahoma"/>
                <a:cs typeface="Tahoma"/>
              </a:rPr>
              <a:t>C</a:t>
            </a:r>
            <a:r>
              <a:rPr sz="589" b="1" spc="-59" dirty="0">
                <a:latin typeface="Tahoma"/>
                <a:cs typeface="Tahoma"/>
              </a:rPr>
              <a:t> </a:t>
            </a:r>
            <a:r>
              <a:rPr sz="589" b="1" spc="9" dirty="0">
                <a:latin typeface="Tahoma"/>
                <a:cs typeface="Tahoma"/>
              </a:rPr>
              <a:t>H</a:t>
            </a:r>
            <a:r>
              <a:rPr sz="589" b="1" spc="-59" dirty="0">
                <a:latin typeface="Tahoma"/>
                <a:cs typeface="Tahoma"/>
              </a:rPr>
              <a:t> </a:t>
            </a:r>
            <a:r>
              <a:rPr sz="589" b="1" spc="45" dirty="0">
                <a:latin typeface="Tahoma"/>
                <a:cs typeface="Tahoma"/>
              </a:rPr>
              <a:t>A</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5" dirty="0">
                <a:latin typeface="Tahoma"/>
                <a:cs typeface="Tahoma"/>
              </a:rPr>
              <a:t>N</a:t>
            </a:r>
            <a:endParaRPr sz="589">
              <a:latin typeface="Tahoma"/>
              <a:cs typeface="Tahoma"/>
            </a:endParaRPr>
          </a:p>
        </p:txBody>
      </p:sp>
      <p:sp>
        <p:nvSpPr>
          <p:cNvPr id="34" name="object 34"/>
          <p:cNvSpPr txBox="1"/>
          <p:nvPr/>
        </p:nvSpPr>
        <p:spPr>
          <a:xfrm>
            <a:off x="3457844" y="5400221"/>
            <a:ext cx="138196" cy="101714"/>
          </a:xfrm>
          <a:prstGeom prst="rect">
            <a:avLst/>
          </a:prstGeom>
        </p:spPr>
        <p:txBody>
          <a:bodyPr vert="horz" wrap="square" lIns="0" tIns="10941" rIns="0" bIns="0" rtlCol="0">
            <a:spAutoFit/>
          </a:bodyPr>
          <a:lstStyle/>
          <a:p>
            <a:pPr marL="11516">
              <a:spcBef>
                <a:spcPts val="86"/>
              </a:spcBef>
            </a:pPr>
            <a:r>
              <a:rPr sz="589" b="1" spc="-27" dirty="0">
                <a:latin typeface="Tahoma"/>
                <a:cs typeface="Tahoma"/>
              </a:rPr>
              <a:t>5</a:t>
            </a:r>
            <a:r>
              <a:rPr sz="589" b="1" spc="-59" dirty="0">
                <a:latin typeface="Tahoma"/>
                <a:cs typeface="Tahoma"/>
              </a:rPr>
              <a:t> </a:t>
            </a:r>
            <a:r>
              <a:rPr sz="589" b="1" spc="-5" dirty="0">
                <a:latin typeface="Tahoma"/>
                <a:cs typeface="Tahoma"/>
              </a:rPr>
              <a:t>G</a:t>
            </a:r>
            <a:endParaRPr sz="589">
              <a:latin typeface="Tahoma"/>
              <a:cs typeface="Tahoma"/>
            </a:endParaRPr>
          </a:p>
        </p:txBody>
      </p:sp>
      <p:sp>
        <p:nvSpPr>
          <p:cNvPr id="35" name="object 35"/>
          <p:cNvSpPr txBox="1"/>
          <p:nvPr/>
        </p:nvSpPr>
        <p:spPr>
          <a:xfrm>
            <a:off x="4498765" y="6225405"/>
            <a:ext cx="620732" cy="101714"/>
          </a:xfrm>
          <a:prstGeom prst="rect">
            <a:avLst/>
          </a:prstGeom>
        </p:spPr>
        <p:txBody>
          <a:bodyPr vert="horz" wrap="square" lIns="0" tIns="10941" rIns="0" bIns="0" rtlCol="0">
            <a:spAutoFit/>
          </a:bodyPr>
          <a:lstStyle/>
          <a:p>
            <a:pPr marL="11516">
              <a:spcBef>
                <a:spcPts val="86"/>
              </a:spcBef>
            </a:pPr>
            <a:r>
              <a:rPr sz="589" b="1" spc="5" dirty="0">
                <a:latin typeface="Tahoma"/>
                <a:cs typeface="Tahoma"/>
              </a:rPr>
              <a:t>S</a:t>
            </a:r>
            <a:r>
              <a:rPr sz="589" b="1" spc="-59" dirty="0">
                <a:latin typeface="Tahoma"/>
                <a:cs typeface="Tahoma"/>
              </a:rPr>
              <a:t> </a:t>
            </a:r>
            <a:r>
              <a:rPr sz="589" b="1" spc="5" dirty="0">
                <a:latin typeface="Tahoma"/>
                <a:cs typeface="Tahoma"/>
              </a:rPr>
              <a:t>M</a:t>
            </a:r>
            <a:r>
              <a:rPr sz="589" b="1" spc="-59" dirty="0">
                <a:latin typeface="Tahoma"/>
                <a:cs typeface="Tahoma"/>
              </a:rPr>
              <a:t> </a:t>
            </a:r>
            <a:r>
              <a:rPr sz="589" b="1" spc="45" dirty="0">
                <a:latin typeface="Tahoma"/>
                <a:cs typeface="Tahoma"/>
              </a:rPr>
              <a:t>A</a:t>
            </a:r>
            <a:r>
              <a:rPr sz="589" b="1" spc="-59" dirty="0">
                <a:latin typeface="Tahoma"/>
                <a:cs typeface="Tahoma"/>
              </a:rPr>
              <a:t> </a:t>
            </a:r>
            <a:r>
              <a:rPr sz="589" b="1" spc="-5" dirty="0">
                <a:latin typeface="Tahoma"/>
                <a:cs typeface="Tahoma"/>
              </a:rPr>
              <a:t>R</a:t>
            </a:r>
            <a:r>
              <a:rPr sz="589" b="1" spc="-59" dirty="0">
                <a:latin typeface="Tahoma"/>
                <a:cs typeface="Tahoma"/>
              </a:rPr>
              <a:t> </a:t>
            </a:r>
            <a:r>
              <a:rPr sz="589" b="1" spc="-5" dirty="0">
                <a:latin typeface="Tahoma"/>
                <a:cs typeface="Tahoma"/>
              </a:rPr>
              <a:t>T</a:t>
            </a:r>
            <a:r>
              <a:rPr sz="589" b="1" dirty="0">
                <a:latin typeface="Tahoma"/>
                <a:cs typeface="Tahoma"/>
              </a:rPr>
              <a:t> </a:t>
            </a:r>
            <a:r>
              <a:rPr sz="589" b="1" spc="23" dirty="0">
                <a:latin typeface="Tahoma"/>
                <a:cs typeface="Tahoma"/>
              </a:rPr>
              <a:t> </a:t>
            </a:r>
            <a:r>
              <a:rPr sz="589" b="1" spc="14" dirty="0">
                <a:latin typeface="Tahoma"/>
                <a:cs typeface="Tahoma"/>
              </a:rPr>
              <a:t>C</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5" dirty="0">
                <a:latin typeface="Tahoma"/>
                <a:cs typeface="Tahoma"/>
              </a:rPr>
              <a:t>Y</a:t>
            </a:r>
            <a:endParaRPr sz="589">
              <a:latin typeface="Tahoma"/>
              <a:cs typeface="Tahoma"/>
            </a:endParaRPr>
          </a:p>
        </p:txBody>
      </p:sp>
      <p:sp>
        <p:nvSpPr>
          <p:cNvPr id="36" name="object 36"/>
          <p:cNvSpPr txBox="1"/>
          <p:nvPr/>
        </p:nvSpPr>
        <p:spPr>
          <a:xfrm>
            <a:off x="1662729" y="6221669"/>
            <a:ext cx="1095207" cy="101714"/>
          </a:xfrm>
          <a:prstGeom prst="rect">
            <a:avLst/>
          </a:prstGeom>
        </p:spPr>
        <p:txBody>
          <a:bodyPr vert="horz" wrap="square" lIns="0" tIns="10941" rIns="0" bIns="0" rtlCol="0">
            <a:spAutoFit/>
          </a:bodyPr>
          <a:lstStyle/>
          <a:p>
            <a:pPr marL="11516">
              <a:spcBef>
                <a:spcPts val="86"/>
              </a:spcBef>
            </a:pPr>
            <a:r>
              <a:rPr sz="589" b="1" spc="-100" dirty="0">
                <a:latin typeface="Tahoma"/>
                <a:cs typeface="Tahoma"/>
              </a:rPr>
              <a:t>I</a:t>
            </a:r>
            <a:r>
              <a:rPr sz="589" b="1" spc="-59" dirty="0">
                <a:latin typeface="Tahoma"/>
                <a:cs typeface="Tahoma"/>
              </a:rPr>
              <a:t> </a:t>
            </a:r>
            <a:r>
              <a:rPr sz="589" b="1" spc="5" dirty="0">
                <a:latin typeface="Tahoma"/>
                <a:cs typeface="Tahoma"/>
              </a:rPr>
              <a:t>N</a:t>
            </a:r>
            <a:r>
              <a:rPr sz="589" b="1" spc="-59" dirty="0">
                <a:latin typeface="Tahoma"/>
                <a:cs typeface="Tahoma"/>
              </a:rPr>
              <a:t> </a:t>
            </a:r>
            <a:r>
              <a:rPr sz="589" b="1" spc="-5" dirty="0">
                <a:latin typeface="Tahoma"/>
                <a:cs typeface="Tahoma"/>
              </a:rPr>
              <a:t>T</a:t>
            </a:r>
            <a:r>
              <a:rPr sz="589" b="1" spc="-59" dirty="0">
                <a:latin typeface="Tahoma"/>
                <a:cs typeface="Tahoma"/>
              </a:rPr>
              <a:t> </a:t>
            </a:r>
            <a:r>
              <a:rPr sz="589" b="1" spc="32" dirty="0">
                <a:latin typeface="Tahoma"/>
                <a:cs typeface="Tahoma"/>
              </a:rPr>
              <a:t>E</a:t>
            </a:r>
            <a:r>
              <a:rPr sz="589" b="1" spc="-59" dirty="0">
                <a:latin typeface="Tahoma"/>
                <a:cs typeface="Tahoma"/>
              </a:rPr>
              <a:t> </a:t>
            </a:r>
            <a:r>
              <a:rPr sz="589" b="1" spc="-5" dirty="0">
                <a:latin typeface="Tahoma"/>
                <a:cs typeface="Tahoma"/>
              </a:rPr>
              <a:t>R</a:t>
            </a:r>
            <a:r>
              <a:rPr sz="589" b="1" spc="-59" dirty="0">
                <a:latin typeface="Tahoma"/>
                <a:cs typeface="Tahoma"/>
              </a:rPr>
              <a:t> </a:t>
            </a:r>
            <a:r>
              <a:rPr sz="589" b="1" spc="5" dirty="0">
                <a:latin typeface="Tahoma"/>
                <a:cs typeface="Tahoma"/>
              </a:rPr>
              <a:t>N</a:t>
            </a:r>
            <a:r>
              <a:rPr sz="589" b="1" spc="-59" dirty="0">
                <a:latin typeface="Tahoma"/>
                <a:cs typeface="Tahoma"/>
              </a:rPr>
              <a:t> </a:t>
            </a:r>
            <a:r>
              <a:rPr sz="589" b="1" spc="32" dirty="0">
                <a:latin typeface="Tahoma"/>
                <a:cs typeface="Tahoma"/>
              </a:rPr>
              <a:t>E</a:t>
            </a:r>
            <a:r>
              <a:rPr sz="589" b="1" spc="-59" dirty="0">
                <a:latin typeface="Tahoma"/>
                <a:cs typeface="Tahoma"/>
              </a:rPr>
              <a:t> </a:t>
            </a:r>
            <a:r>
              <a:rPr sz="589" b="1" spc="-5" dirty="0">
                <a:latin typeface="Tahoma"/>
                <a:cs typeface="Tahoma"/>
              </a:rPr>
              <a:t>T</a:t>
            </a:r>
            <a:r>
              <a:rPr sz="589" b="1" dirty="0">
                <a:latin typeface="Tahoma"/>
                <a:cs typeface="Tahoma"/>
              </a:rPr>
              <a:t> </a:t>
            </a:r>
            <a:r>
              <a:rPr sz="589" b="1" spc="23" dirty="0">
                <a:latin typeface="Tahoma"/>
                <a:cs typeface="Tahoma"/>
              </a:rPr>
              <a:t> </a:t>
            </a:r>
            <a:r>
              <a:rPr sz="589" b="1" spc="18" dirty="0">
                <a:latin typeface="Tahoma"/>
                <a:cs typeface="Tahoma"/>
              </a:rPr>
              <a:t>O</a:t>
            </a:r>
            <a:r>
              <a:rPr sz="589" b="1" spc="-59" dirty="0">
                <a:latin typeface="Tahoma"/>
                <a:cs typeface="Tahoma"/>
              </a:rPr>
              <a:t> </a:t>
            </a:r>
            <a:r>
              <a:rPr sz="589" b="1" spc="9" dirty="0">
                <a:latin typeface="Tahoma"/>
                <a:cs typeface="Tahoma"/>
              </a:rPr>
              <a:t>F</a:t>
            </a:r>
            <a:r>
              <a:rPr sz="589" b="1" dirty="0">
                <a:latin typeface="Tahoma"/>
                <a:cs typeface="Tahoma"/>
              </a:rPr>
              <a:t> </a:t>
            </a:r>
            <a:r>
              <a:rPr sz="589" b="1" spc="23" dirty="0">
                <a:latin typeface="Tahoma"/>
                <a:cs typeface="Tahoma"/>
              </a:rPr>
              <a:t> </a:t>
            </a:r>
            <a:r>
              <a:rPr sz="589" b="1" spc="-5" dirty="0">
                <a:latin typeface="Tahoma"/>
                <a:cs typeface="Tahoma"/>
              </a:rPr>
              <a:t>T</a:t>
            </a:r>
            <a:r>
              <a:rPr sz="589" b="1" spc="-59" dirty="0">
                <a:latin typeface="Tahoma"/>
                <a:cs typeface="Tahoma"/>
              </a:rPr>
              <a:t> </a:t>
            </a:r>
            <a:r>
              <a:rPr sz="589" b="1" spc="9" dirty="0">
                <a:latin typeface="Tahoma"/>
                <a:cs typeface="Tahoma"/>
              </a:rPr>
              <a:t>H</a:t>
            </a:r>
            <a:r>
              <a:rPr sz="589" b="1" spc="-59" dirty="0">
                <a:latin typeface="Tahoma"/>
                <a:cs typeface="Tahoma"/>
              </a:rPr>
              <a:t> </a:t>
            </a:r>
            <a:r>
              <a:rPr sz="589" b="1" spc="-100" dirty="0">
                <a:latin typeface="Tahoma"/>
                <a:cs typeface="Tahoma"/>
              </a:rPr>
              <a:t>I</a:t>
            </a:r>
            <a:r>
              <a:rPr sz="589" b="1" spc="-59" dirty="0">
                <a:latin typeface="Tahoma"/>
                <a:cs typeface="Tahoma"/>
              </a:rPr>
              <a:t> </a:t>
            </a:r>
            <a:r>
              <a:rPr sz="589" b="1" spc="5" dirty="0">
                <a:latin typeface="Tahoma"/>
                <a:cs typeface="Tahoma"/>
              </a:rPr>
              <a:t>N</a:t>
            </a:r>
            <a:r>
              <a:rPr sz="589" b="1" spc="-59" dirty="0">
                <a:latin typeface="Tahoma"/>
                <a:cs typeface="Tahoma"/>
              </a:rPr>
              <a:t> </a:t>
            </a:r>
            <a:r>
              <a:rPr sz="589" b="1" spc="-5" dirty="0">
                <a:latin typeface="Tahoma"/>
                <a:cs typeface="Tahoma"/>
              </a:rPr>
              <a:t>G</a:t>
            </a:r>
            <a:r>
              <a:rPr sz="589" b="1" spc="-59" dirty="0">
                <a:latin typeface="Tahoma"/>
                <a:cs typeface="Tahoma"/>
              </a:rPr>
              <a:t> </a:t>
            </a:r>
            <a:r>
              <a:rPr sz="589" b="1" spc="5" dirty="0">
                <a:latin typeface="Tahoma"/>
                <a:cs typeface="Tahoma"/>
              </a:rPr>
              <a:t>S</a:t>
            </a:r>
            <a:endParaRPr sz="589">
              <a:latin typeface="Tahoma"/>
              <a:cs typeface="Tahoma"/>
            </a:endParaRPr>
          </a:p>
        </p:txBody>
      </p:sp>
      <p:sp>
        <p:nvSpPr>
          <p:cNvPr id="39" name="CuadroTexto 38">
            <a:extLst>
              <a:ext uri="{FF2B5EF4-FFF2-40B4-BE49-F238E27FC236}">
                <a16:creationId xmlns:a16="http://schemas.microsoft.com/office/drawing/2014/main" id="{73794CA8-9C88-437D-94BC-A55F5830F1C6}"/>
              </a:ext>
            </a:extLst>
          </p:cNvPr>
          <p:cNvSpPr txBox="1"/>
          <p:nvPr/>
        </p:nvSpPr>
        <p:spPr>
          <a:xfrm>
            <a:off x="727788" y="734890"/>
            <a:ext cx="10182652" cy="3077766"/>
          </a:xfrm>
          <a:prstGeom prst="rect">
            <a:avLst/>
          </a:prstGeom>
          <a:noFill/>
        </p:spPr>
        <p:txBody>
          <a:bodyPr wrap="square">
            <a:spAutoFit/>
          </a:bodyPr>
          <a:lstStyle/>
          <a:p>
            <a:pPr algn="just" fontAlgn="base">
              <a:spcAft>
                <a:spcPts val="600"/>
              </a:spcAft>
            </a:pPr>
            <a:r>
              <a:rPr lang="en-US" sz="1600" dirty="0">
                <a:latin typeface="Bahnschrift SemiBold" panose="020B0502040204020203" pitchFamily="34" charset="0"/>
              </a:rPr>
              <a:t>Apulia has always been one of Italy’s pioneering regions as far as the ICT sector is concerned: the University of Bari was one of the first in Italy to launch a graduate degree course in Information Technology.</a:t>
            </a:r>
          </a:p>
          <a:p>
            <a:pPr algn="just" fontAlgn="base">
              <a:spcAft>
                <a:spcPts val="600"/>
              </a:spcAft>
            </a:pPr>
            <a:r>
              <a:rPr lang="en-US" sz="1600" dirty="0">
                <a:latin typeface="Bahnschrift SemiBold" panose="020B0502040204020203" pitchFamily="34" charset="0"/>
              </a:rPr>
              <a:t>ICT is a driver of innovation, especially in the era of the digital economy which has led to increasing demand from public and private sectors alike for new technologies and business solutions, spurring the continuous growth of the ICT sector in Italy, as well as in the region of Apulia, where the sector currently  accounts for 4,800 companies (MNEs, SMEs and start-ups), occupying over 15,250 employees.</a:t>
            </a:r>
          </a:p>
          <a:p>
            <a:pPr algn="just" fontAlgn="base">
              <a:spcAft>
                <a:spcPts val="1200"/>
              </a:spcAft>
            </a:pPr>
            <a:r>
              <a:rPr lang="en-US" sz="1600" dirty="0">
                <a:latin typeface="Bahnschrift SemiBold" panose="020B0502040204020203" pitchFamily="34" charset="0"/>
              </a:rPr>
              <a:t>In recent years, a strong push towards innovation and digital technologies, with the support of regional government investments and a highly specialized  network of R&amp;D institutions,  has transformed the ICT  base in the region which has taken on the role of “digital enabler”  across numerous business sectors,  as well as in public administration.</a:t>
            </a:r>
          </a:p>
          <a:p>
            <a:pPr algn="just" fontAlgn="base">
              <a:spcAft>
                <a:spcPts val="1200"/>
              </a:spcAft>
            </a:pPr>
            <a:r>
              <a:rPr lang="pt-BR" sz="1400" dirty="0">
                <a:latin typeface="Bahnschrift SemiBold" panose="020B0502040204020203" pitchFamily="34" charset="0"/>
              </a:rPr>
              <a:t>                       </a:t>
            </a:r>
            <a:r>
              <a:rPr lang="pt-BR" sz="1400" b="1" dirty="0">
                <a:solidFill>
                  <a:srgbClr val="002060"/>
                </a:solidFill>
                <a:latin typeface="Bahnschrift SemiBold" panose="020B0502040204020203" pitchFamily="34" charset="0"/>
              </a:rPr>
              <a:t>M A I N   I N D U S T R Y   S P E C I A L I Z A T I O N S</a:t>
            </a:r>
          </a:p>
        </p:txBody>
      </p:sp>
      <p:sp>
        <p:nvSpPr>
          <p:cNvPr id="40" name="TextBox 37">
            <a:extLst>
              <a:ext uri="{FF2B5EF4-FFF2-40B4-BE49-F238E27FC236}">
                <a16:creationId xmlns:a16="http://schemas.microsoft.com/office/drawing/2014/main" id="{F0FDC59C-4122-4D4A-AB4E-B646F01408F1}"/>
              </a:ext>
            </a:extLst>
          </p:cNvPr>
          <p:cNvSpPr txBox="1"/>
          <p:nvPr/>
        </p:nvSpPr>
        <p:spPr>
          <a:xfrm>
            <a:off x="1247607" y="6561789"/>
            <a:ext cx="6973888" cy="338138"/>
          </a:xfrm>
          <a:prstGeom prst="rect">
            <a:avLst/>
          </a:prstGeom>
          <a:noFill/>
        </p:spPr>
        <p:txBody>
          <a:bodyPr>
            <a:spAutoFit/>
          </a:bodyPr>
          <a:lstStyle/>
          <a:p>
            <a:pPr algn="just" eaLnBrk="1" fontAlgn="auto" hangingPunct="1">
              <a:spcBef>
                <a:spcPts val="0"/>
              </a:spcBef>
              <a:spcAft>
                <a:spcPts val="0"/>
              </a:spcAft>
              <a:defRPr/>
            </a:pPr>
            <a:r>
              <a:rPr lang="en-US" sz="1600" b="1" dirty="0">
                <a:solidFill>
                  <a:schemeClr val="bg1"/>
                </a:solidFill>
                <a:latin typeface="Open Sans" panose="020B0606030504020204" pitchFamily="34" charset="0"/>
                <a:ea typeface="+mn-ea"/>
              </a:rPr>
              <a:t>www.investinpuglia.com</a:t>
            </a:r>
            <a:endParaRPr lang="en-GB" sz="1600" b="1" dirty="0">
              <a:solidFill>
                <a:schemeClr val="bg1"/>
              </a:solidFill>
              <a:latin typeface="Noto Sans" panose="020B0502040504020204" pitchFamily="34"/>
              <a:ea typeface="Noto Sans" panose="020B0502040504020204" pitchFamily="34"/>
              <a:cs typeface="Noto Sans" panose="020B0502040504020204" pitchFamily="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to 21">
            <a:extLst>
              <a:ext uri="{FF2B5EF4-FFF2-40B4-BE49-F238E27FC236}">
                <a16:creationId xmlns:a16="http://schemas.microsoft.com/office/drawing/2014/main" id="{D61B8F54-B168-482C-8834-60D9B7C61707}"/>
              </a:ext>
            </a:extLst>
          </p:cNvPr>
          <p:cNvGraphicFramePr>
            <a:graphicFrameLocks noChangeAspect="1"/>
          </p:cNvGraphicFramePr>
          <p:nvPr>
            <p:extLst>
              <p:ext uri="{D42A27DB-BD31-4B8C-83A1-F6EECF244321}">
                <p14:modId xmlns:p14="http://schemas.microsoft.com/office/powerpoint/2010/main" val="1169293444"/>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11267" name="Acrobat Document" r:id="rId3" imgW="6515055" imgH="7314920" progId="Acrobat.Document.DC">
                  <p:embed/>
                </p:oleObj>
              </mc:Choice>
              <mc:Fallback>
                <p:oleObj name="Acrobat Document" r:id="rId3" imgW="6515055" imgH="7314920" progId="Acrobat.Document.DC">
                  <p:embed/>
                  <p:pic>
                    <p:nvPicPr>
                      <p:cNvPr id="4" name="Objeto 3">
                        <a:extLst>
                          <a:ext uri="{FF2B5EF4-FFF2-40B4-BE49-F238E27FC236}">
                            <a16:creationId xmlns:a16="http://schemas.microsoft.com/office/drawing/2014/main" id="{45E74D84-D08D-467C-8C73-9AB950EE8770}"/>
                          </a:ext>
                        </a:extLst>
                      </p:cNvPr>
                      <p:cNvPicPr/>
                      <p:nvPr/>
                    </p:nvPicPr>
                    <p:blipFill>
                      <a:blip r:embed="rId4"/>
                      <a:stretch>
                        <a:fillRect/>
                      </a:stretch>
                    </p:blipFill>
                    <p:spPr>
                      <a:xfrm>
                        <a:off x="-1" y="566501"/>
                        <a:ext cx="12191999" cy="13687924"/>
                      </a:xfrm>
                      <a:prstGeom prst="rect">
                        <a:avLst/>
                      </a:prstGeom>
                    </p:spPr>
                  </p:pic>
                </p:oleObj>
              </mc:Fallback>
            </mc:AlternateContent>
          </a:graphicData>
        </a:graphic>
      </p:graphicFrame>
      <p:pic>
        <p:nvPicPr>
          <p:cNvPr id="19" name="Imagen 18" descr="Logotipo, nombre de la empresa&#10;&#10;Descripción generada automáticamente">
            <a:extLst>
              <a:ext uri="{FF2B5EF4-FFF2-40B4-BE49-F238E27FC236}">
                <a16:creationId xmlns:a16="http://schemas.microsoft.com/office/drawing/2014/main" id="{27A75D8E-F618-4ADC-BCDA-2882BC6BC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207" y="747115"/>
            <a:ext cx="1874509" cy="1141461"/>
          </a:xfrm>
          <a:prstGeom prst="rect">
            <a:avLst/>
          </a:prstGeom>
        </p:spPr>
      </p:pic>
      <p:pic>
        <p:nvPicPr>
          <p:cNvPr id="5" name="Imagen 4" descr="Logotipo, nombre de la empresa&#10;&#10;Descripción generada automáticamente">
            <a:hlinkClick r:id="rId6"/>
            <a:extLst>
              <a:ext uri="{FF2B5EF4-FFF2-40B4-BE49-F238E27FC236}">
                <a16:creationId xmlns:a16="http://schemas.microsoft.com/office/drawing/2014/main" id="{5882FDC1-4D30-4E4A-8587-599C9AECD36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472268" y="5458011"/>
            <a:ext cx="1587868" cy="1587868"/>
          </a:xfrm>
          <a:prstGeom prst="rect">
            <a:avLst/>
          </a:prstGeom>
        </p:spPr>
      </p:pic>
      <p:sp>
        <p:nvSpPr>
          <p:cNvPr id="3" name="CuadroTexto 2">
            <a:hlinkClick r:id="rId8" action="ppaction://hlinksldjump"/>
            <a:extLst>
              <a:ext uri="{FF2B5EF4-FFF2-40B4-BE49-F238E27FC236}">
                <a16:creationId xmlns:a16="http://schemas.microsoft.com/office/drawing/2014/main" id="{1F432071-F051-4834-9C03-43E6298E800B}"/>
              </a:ext>
            </a:extLst>
          </p:cNvPr>
          <p:cNvSpPr txBox="1"/>
          <p:nvPr/>
        </p:nvSpPr>
        <p:spPr>
          <a:xfrm>
            <a:off x="436227" y="2088860"/>
            <a:ext cx="2063692" cy="584775"/>
          </a:xfrm>
          <a:prstGeom prst="rect">
            <a:avLst/>
          </a:prstGeom>
          <a:noFill/>
        </p:spPr>
        <p:txBody>
          <a:bodyPr wrap="square" rtlCol="0">
            <a:spAutoFit/>
          </a:bodyPr>
          <a:lstStyle/>
          <a:p>
            <a:r>
              <a:rPr lang="es-ES" sz="3200" dirty="0" err="1">
                <a:latin typeface="Garamond" panose="02020404030301010803" pitchFamily="18" charset="0"/>
              </a:rPr>
              <a:t>apuliasoft</a:t>
            </a:r>
            <a:endParaRPr lang="es-ES" sz="3200" dirty="0">
              <a:latin typeface="Garamond" panose="02020404030301010803" pitchFamily="18" charset="0"/>
            </a:endParaRPr>
          </a:p>
        </p:txBody>
      </p:sp>
      <p:sp>
        <p:nvSpPr>
          <p:cNvPr id="8" name="CuadroTexto 7">
            <a:hlinkClick r:id="rId9" action="ppaction://hlinksldjump"/>
            <a:extLst>
              <a:ext uri="{FF2B5EF4-FFF2-40B4-BE49-F238E27FC236}">
                <a16:creationId xmlns:a16="http://schemas.microsoft.com/office/drawing/2014/main" id="{7FA4F199-E43F-48CC-82B2-6971C079446C}"/>
              </a:ext>
            </a:extLst>
          </p:cNvPr>
          <p:cNvSpPr txBox="1"/>
          <p:nvPr/>
        </p:nvSpPr>
        <p:spPr>
          <a:xfrm>
            <a:off x="5140354" y="4833917"/>
            <a:ext cx="2063692" cy="584775"/>
          </a:xfrm>
          <a:prstGeom prst="rect">
            <a:avLst/>
          </a:prstGeom>
          <a:noFill/>
        </p:spPr>
        <p:txBody>
          <a:bodyPr wrap="square" rtlCol="0">
            <a:spAutoFit/>
          </a:bodyPr>
          <a:lstStyle/>
          <a:p>
            <a:r>
              <a:rPr lang="es-ES" sz="3200" dirty="0" err="1">
                <a:latin typeface="Garamond" panose="02020404030301010803" pitchFamily="18" charset="0"/>
              </a:rPr>
              <a:t>reco</a:t>
            </a:r>
            <a:r>
              <a:rPr lang="es-ES" sz="3200" dirty="0">
                <a:latin typeface="Garamond" panose="02020404030301010803" pitchFamily="18" charset="0"/>
              </a:rPr>
              <a:t> 3.26</a:t>
            </a:r>
          </a:p>
        </p:txBody>
      </p:sp>
      <p:sp>
        <p:nvSpPr>
          <p:cNvPr id="9" name="CuadroTexto 8">
            <a:hlinkClick r:id="rId10" action="ppaction://hlinksldjump"/>
            <a:extLst>
              <a:ext uri="{FF2B5EF4-FFF2-40B4-BE49-F238E27FC236}">
                <a16:creationId xmlns:a16="http://schemas.microsoft.com/office/drawing/2014/main" id="{93CA0D2F-700A-4DD6-BECF-BBAF5B5FB639}"/>
              </a:ext>
            </a:extLst>
          </p:cNvPr>
          <p:cNvSpPr txBox="1"/>
          <p:nvPr/>
        </p:nvSpPr>
        <p:spPr>
          <a:xfrm>
            <a:off x="8144955" y="4833919"/>
            <a:ext cx="2280832" cy="584775"/>
          </a:xfrm>
          <a:prstGeom prst="rect">
            <a:avLst/>
          </a:prstGeom>
          <a:noFill/>
        </p:spPr>
        <p:txBody>
          <a:bodyPr wrap="square" rtlCol="0">
            <a:spAutoFit/>
          </a:bodyPr>
          <a:lstStyle/>
          <a:p>
            <a:r>
              <a:rPr lang="es-ES" sz="3200" dirty="0" err="1">
                <a:latin typeface="Garamond" panose="02020404030301010803" pitchFamily="18" charset="0"/>
              </a:rPr>
              <a:t>vidyasoft</a:t>
            </a:r>
            <a:r>
              <a:rPr lang="es-ES" sz="3200" dirty="0">
                <a:latin typeface="Garamond" panose="02020404030301010803" pitchFamily="18" charset="0"/>
              </a:rPr>
              <a:t> </a:t>
            </a:r>
            <a:r>
              <a:rPr lang="es-ES" sz="3200" dirty="0" err="1">
                <a:latin typeface="Garamond" panose="02020404030301010803" pitchFamily="18" charset="0"/>
              </a:rPr>
              <a:t>srl</a:t>
            </a:r>
            <a:r>
              <a:rPr lang="es-ES" sz="3200" dirty="0">
                <a:latin typeface="Garamond" panose="02020404030301010803" pitchFamily="18" charset="0"/>
              </a:rPr>
              <a:t> </a:t>
            </a:r>
          </a:p>
        </p:txBody>
      </p:sp>
      <p:sp>
        <p:nvSpPr>
          <p:cNvPr id="10" name="CuadroTexto 9">
            <a:hlinkClick r:id="rId11" action="ppaction://hlinksldjump"/>
            <a:extLst>
              <a:ext uri="{FF2B5EF4-FFF2-40B4-BE49-F238E27FC236}">
                <a16:creationId xmlns:a16="http://schemas.microsoft.com/office/drawing/2014/main" id="{42E6F322-1597-4F07-B565-2C41B429BC2E}"/>
              </a:ext>
            </a:extLst>
          </p:cNvPr>
          <p:cNvSpPr txBox="1"/>
          <p:nvPr/>
        </p:nvSpPr>
        <p:spPr>
          <a:xfrm>
            <a:off x="1393236" y="4833915"/>
            <a:ext cx="2353883" cy="584775"/>
          </a:xfrm>
          <a:prstGeom prst="rect">
            <a:avLst/>
          </a:prstGeom>
          <a:noFill/>
        </p:spPr>
        <p:txBody>
          <a:bodyPr wrap="square" rtlCol="0">
            <a:spAutoFit/>
          </a:bodyPr>
          <a:lstStyle/>
          <a:p>
            <a:r>
              <a:rPr lang="es-ES" sz="3200" dirty="0" err="1">
                <a:latin typeface="Garamond" panose="02020404030301010803" pitchFamily="18" charset="0"/>
              </a:rPr>
              <a:t>nextome</a:t>
            </a:r>
            <a:r>
              <a:rPr lang="es-ES" sz="3200" dirty="0">
                <a:latin typeface="Garamond" panose="02020404030301010803" pitchFamily="18" charset="0"/>
              </a:rPr>
              <a:t> </a:t>
            </a:r>
            <a:r>
              <a:rPr lang="es-ES" sz="3200" dirty="0" err="1">
                <a:latin typeface="Garamond" panose="02020404030301010803" pitchFamily="18" charset="0"/>
              </a:rPr>
              <a:t>srl</a:t>
            </a:r>
            <a:endParaRPr lang="es-ES" sz="3200" dirty="0">
              <a:latin typeface="Garamond" panose="02020404030301010803" pitchFamily="18" charset="0"/>
            </a:endParaRPr>
          </a:p>
        </p:txBody>
      </p:sp>
      <p:sp>
        <p:nvSpPr>
          <p:cNvPr id="11" name="CuadroTexto 10">
            <a:hlinkClick r:id="rId12" action="ppaction://hlinksldjump"/>
            <a:extLst>
              <a:ext uri="{FF2B5EF4-FFF2-40B4-BE49-F238E27FC236}">
                <a16:creationId xmlns:a16="http://schemas.microsoft.com/office/drawing/2014/main" id="{239107CE-D222-4459-9C7B-2F94E69C2464}"/>
              </a:ext>
            </a:extLst>
          </p:cNvPr>
          <p:cNvSpPr txBox="1"/>
          <p:nvPr/>
        </p:nvSpPr>
        <p:spPr>
          <a:xfrm>
            <a:off x="379533" y="3414691"/>
            <a:ext cx="4327739" cy="584775"/>
          </a:xfrm>
          <a:prstGeom prst="rect">
            <a:avLst/>
          </a:prstGeom>
          <a:noFill/>
        </p:spPr>
        <p:txBody>
          <a:bodyPr wrap="square" rtlCol="0">
            <a:spAutoFit/>
          </a:bodyPr>
          <a:lstStyle/>
          <a:p>
            <a:r>
              <a:rPr lang="es-ES" sz="3200" dirty="0" err="1">
                <a:latin typeface="Garamond" panose="02020404030301010803" pitchFamily="18" charset="0"/>
              </a:rPr>
              <a:t>leadstone</a:t>
            </a:r>
            <a:r>
              <a:rPr lang="es-ES" sz="3200" dirty="0">
                <a:latin typeface="Garamond" panose="02020404030301010803" pitchFamily="18" charset="0"/>
              </a:rPr>
              <a:t> </a:t>
            </a:r>
            <a:r>
              <a:rPr lang="es-ES" sz="3200" dirty="0" err="1">
                <a:latin typeface="Garamond" panose="02020404030301010803" pitchFamily="18" charset="0"/>
              </a:rPr>
              <a:t>by</a:t>
            </a:r>
            <a:r>
              <a:rPr lang="es-ES" sz="3200" dirty="0">
                <a:latin typeface="Garamond" panose="02020404030301010803" pitchFamily="18" charset="0"/>
              </a:rPr>
              <a:t> </a:t>
            </a:r>
            <a:r>
              <a:rPr lang="es-ES" sz="3200" dirty="0" err="1">
                <a:latin typeface="Garamond" panose="02020404030301010803" pitchFamily="18" charset="0"/>
              </a:rPr>
              <a:t>icomm</a:t>
            </a:r>
            <a:r>
              <a:rPr lang="es-ES" sz="3200" dirty="0">
                <a:latin typeface="Garamond" panose="02020404030301010803" pitchFamily="18" charset="0"/>
              </a:rPr>
              <a:t> </a:t>
            </a:r>
            <a:r>
              <a:rPr lang="es-ES" sz="3200" dirty="0" err="1">
                <a:latin typeface="Garamond" panose="02020404030301010803" pitchFamily="18" charset="0"/>
              </a:rPr>
              <a:t>lab</a:t>
            </a:r>
            <a:endParaRPr lang="es-ES" sz="3200" dirty="0">
              <a:latin typeface="Garamond" panose="02020404030301010803" pitchFamily="18" charset="0"/>
            </a:endParaRPr>
          </a:p>
        </p:txBody>
      </p:sp>
      <p:sp>
        <p:nvSpPr>
          <p:cNvPr id="12" name="CuadroTexto 11">
            <a:hlinkClick r:id="rId13" action="ppaction://hlinksldjump"/>
            <a:extLst>
              <a:ext uri="{FF2B5EF4-FFF2-40B4-BE49-F238E27FC236}">
                <a16:creationId xmlns:a16="http://schemas.microsoft.com/office/drawing/2014/main" id="{5456986D-E1A3-42B8-8A87-28B70D1C3283}"/>
              </a:ext>
            </a:extLst>
          </p:cNvPr>
          <p:cNvSpPr txBox="1"/>
          <p:nvPr/>
        </p:nvSpPr>
        <p:spPr>
          <a:xfrm>
            <a:off x="5357208" y="3414691"/>
            <a:ext cx="3644781" cy="584775"/>
          </a:xfrm>
          <a:prstGeom prst="rect">
            <a:avLst/>
          </a:prstGeom>
          <a:noFill/>
        </p:spPr>
        <p:txBody>
          <a:bodyPr wrap="square" rtlCol="0">
            <a:spAutoFit/>
          </a:bodyPr>
          <a:lstStyle/>
          <a:p>
            <a:r>
              <a:rPr lang="es-ES" sz="3200" dirty="0" err="1">
                <a:latin typeface="Garamond" panose="02020404030301010803" pitchFamily="18" charset="0"/>
              </a:rPr>
              <a:t>marshmallow</a:t>
            </a:r>
            <a:r>
              <a:rPr lang="es-ES" sz="3200" dirty="0">
                <a:latin typeface="Garamond" panose="02020404030301010803" pitchFamily="18" charset="0"/>
              </a:rPr>
              <a:t> </a:t>
            </a:r>
            <a:r>
              <a:rPr lang="es-ES" sz="3200" dirty="0" err="1">
                <a:latin typeface="Garamond" panose="02020404030301010803" pitchFamily="18" charset="0"/>
              </a:rPr>
              <a:t>games</a:t>
            </a:r>
            <a:endParaRPr lang="es-ES" sz="3200" dirty="0">
              <a:latin typeface="Garamond" panose="02020404030301010803" pitchFamily="18" charset="0"/>
            </a:endParaRPr>
          </a:p>
        </p:txBody>
      </p:sp>
      <p:sp>
        <p:nvSpPr>
          <p:cNvPr id="13" name="CuadroTexto 12">
            <a:hlinkClick r:id="rId14" action="ppaction://hlinksldjump"/>
            <a:extLst>
              <a:ext uri="{FF2B5EF4-FFF2-40B4-BE49-F238E27FC236}">
                <a16:creationId xmlns:a16="http://schemas.microsoft.com/office/drawing/2014/main" id="{CB36A3B2-537C-4532-A630-DE80B67DD409}"/>
              </a:ext>
            </a:extLst>
          </p:cNvPr>
          <p:cNvSpPr txBox="1"/>
          <p:nvPr/>
        </p:nvSpPr>
        <p:spPr>
          <a:xfrm>
            <a:off x="9651922" y="3414692"/>
            <a:ext cx="2483143" cy="584775"/>
          </a:xfrm>
          <a:prstGeom prst="rect">
            <a:avLst/>
          </a:prstGeom>
          <a:noFill/>
        </p:spPr>
        <p:txBody>
          <a:bodyPr wrap="square" rtlCol="0">
            <a:spAutoFit/>
          </a:bodyPr>
          <a:lstStyle/>
          <a:p>
            <a:r>
              <a:rPr lang="es-ES" sz="3200" dirty="0" err="1">
                <a:latin typeface="Garamond" panose="02020404030301010803" pitchFamily="18" charset="0"/>
              </a:rPr>
              <a:t>metawellness</a:t>
            </a:r>
            <a:endParaRPr lang="es-ES" sz="3200" dirty="0">
              <a:latin typeface="Garamond" panose="02020404030301010803" pitchFamily="18" charset="0"/>
            </a:endParaRPr>
          </a:p>
        </p:txBody>
      </p:sp>
      <p:sp>
        <p:nvSpPr>
          <p:cNvPr id="14" name="CuadroTexto 13">
            <a:hlinkClick r:id="rId15" action="ppaction://hlinksldjump"/>
            <a:extLst>
              <a:ext uri="{FF2B5EF4-FFF2-40B4-BE49-F238E27FC236}">
                <a16:creationId xmlns:a16="http://schemas.microsoft.com/office/drawing/2014/main" id="{2816D47A-3FC6-4CA0-AC11-6A453591A2C7}"/>
              </a:ext>
            </a:extLst>
          </p:cNvPr>
          <p:cNvSpPr txBox="1"/>
          <p:nvPr/>
        </p:nvSpPr>
        <p:spPr>
          <a:xfrm>
            <a:off x="3866830" y="2088859"/>
            <a:ext cx="2063692" cy="584775"/>
          </a:xfrm>
          <a:prstGeom prst="rect">
            <a:avLst/>
          </a:prstGeom>
          <a:noFill/>
        </p:spPr>
        <p:txBody>
          <a:bodyPr wrap="square" rtlCol="0">
            <a:spAutoFit/>
          </a:bodyPr>
          <a:lstStyle/>
          <a:p>
            <a:r>
              <a:rPr lang="es-ES" sz="3200" dirty="0" err="1">
                <a:latin typeface="Garamond" panose="02020404030301010803" pitchFamily="18" charset="0"/>
              </a:rPr>
              <a:t>buildnn</a:t>
            </a:r>
            <a:r>
              <a:rPr lang="es-ES" sz="3200" dirty="0">
                <a:latin typeface="Garamond" panose="02020404030301010803" pitchFamily="18" charset="0"/>
              </a:rPr>
              <a:t>	</a:t>
            </a:r>
          </a:p>
        </p:txBody>
      </p:sp>
      <p:sp>
        <p:nvSpPr>
          <p:cNvPr id="15" name="CuadroTexto 14">
            <a:hlinkClick r:id="rId16" action="ppaction://hlinksldjump"/>
            <a:extLst>
              <a:ext uri="{FF2B5EF4-FFF2-40B4-BE49-F238E27FC236}">
                <a16:creationId xmlns:a16="http://schemas.microsoft.com/office/drawing/2014/main" id="{BB0B9E74-D3A3-4BFA-B361-140DED49022C}"/>
              </a:ext>
            </a:extLst>
          </p:cNvPr>
          <p:cNvSpPr txBox="1"/>
          <p:nvPr/>
        </p:nvSpPr>
        <p:spPr>
          <a:xfrm>
            <a:off x="7297431" y="2088861"/>
            <a:ext cx="2063692" cy="584775"/>
          </a:xfrm>
          <a:prstGeom prst="rect">
            <a:avLst/>
          </a:prstGeom>
          <a:noFill/>
        </p:spPr>
        <p:txBody>
          <a:bodyPr wrap="square" rtlCol="0">
            <a:spAutoFit/>
          </a:bodyPr>
          <a:lstStyle/>
          <a:p>
            <a:r>
              <a:rPr lang="es-ES" sz="3200" dirty="0" err="1">
                <a:latin typeface="Garamond" panose="02020404030301010803" pitchFamily="18" charset="0"/>
              </a:rPr>
              <a:t>etciuu</a:t>
            </a:r>
            <a:endParaRPr lang="es-ES" sz="3200" dirty="0">
              <a:latin typeface="Garamond" panose="02020404030301010803" pitchFamily="18" charset="0"/>
            </a:endParaRPr>
          </a:p>
        </p:txBody>
      </p:sp>
      <p:sp>
        <p:nvSpPr>
          <p:cNvPr id="16" name="CuadroTexto 15">
            <a:hlinkClick r:id="rId17" action="ppaction://hlinksldjump"/>
            <a:extLst>
              <a:ext uri="{FF2B5EF4-FFF2-40B4-BE49-F238E27FC236}">
                <a16:creationId xmlns:a16="http://schemas.microsoft.com/office/drawing/2014/main" id="{C7C4F685-E4F0-4FB7-9C47-782C97D92CB8}"/>
              </a:ext>
            </a:extLst>
          </p:cNvPr>
          <p:cNvSpPr txBox="1"/>
          <p:nvPr/>
        </p:nvSpPr>
        <p:spPr>
          <a:xfrm>
            <a:off x="9797351" y="2088858"/>
            <a:ext cx="2063692" cy="584775"/>
          </a:xfrm>
          <a:prstGeom prst="rect">
            <a:avLst/>
          </a:prstGeom>
          <a:noFill/>
        </p:spPr>
        <p:txBody>
          <a:bodyPr wrap="square" rtlCol="0">
            <a:spAutoFit/>
          </a:bodyPr>
          <a:lstStyle/>
          <a:p>
            <a:r>
              <a:rPr lang="es-ES" sz="3200" dirty="0" err="1">
                <a:latin typeface="Garamond" panose="02020404030301010803" pitchFamily="18" charset="0"/>
              </a:rPr>
              <a:t>hrcoffee</a:t>
            </a:r>
            <a:endParaRPr lang="es-ES" sz="3200" dirty="0">
              <a:latin typeface="Garamond" panose="02020404030301010803" pitchFamily="18" charset="0"/>
            </a:endParaRPr>
          </a:p>
        </p:txBody>
      </p:sp>
      <p:sp>
        <p:nvSpPr>
          <p:cNvPr id="29" name="CuadroTexto 28">
            <a:extLst>
              <a:ext uri="{FF2B5EF4-FFF2-40B4-BE49-F238E27FC236}">
                <a16:creationId xmlns:a16="http://schemas.microsoft.com/office/drawing/2014/main" id="{C8E0D320-D8FA-4A5D-BACC-7B9BA34D81ED}"/>
              </a:ext>
            </a:extLst>
          </p:cNvPr>
          <p:cNvSpPr txBox="1"/>
          <p:nvPr/>
        </p:nvSpPr>
        <p:spPr>
          <a:xfrm>
            <a:off x="5703928" y="5697722"/>
            <a:ext cx="1356208" cy="307777"/>
          </a:xfrm>
          <a:prstGeom prst="rect">
            <a:avLst/>
          </a:prstGeom>
          <a:noFill/>
        </p:spPr>
        <p:txBody>
          <a:bodyPr wrap="square" rtlCol="0">
            <a:spAutoFit/>
          </a:bodyPr>
          <a:lstStyle/>
          <a:p>
            <a:r>
              <a:rPr lang="es-ES" sz="1400" i="1" dirty="0" err="1">
                <a:latin typeface="Bahnschrift SemiBold" panose="020B0502040204020203" pitchFamily="34" charset="0"/>
              </a:rPr>
              <a:t>supported</a:t>
            </a:r>
            <a:r>
              <a:rPr lang="es-ES" sz="1400" i="1" dirty="0">
                <a:latin typeface="Bahnschrift SemiBold" panose="020B0502040204020203" pitchFamily="34" charset="0"/>
              </a:rPr>
              <a:t> </a:t>
            </a:r>
            <a:r>
              <a:rPr lang="es-ES" sz="1400" i="1" dirty="0" err="1">
                <a:latin typeface="Bahnschrift SemiBold" panose="020B0502040204020203" pitchFamily="34" charset="0"/>
              </a:rPr>
              <a:t>by</a:t>
            </a:r>
            <a:endParaRPr lang="es-ES" sz="1400" i="1" dirty="0">
              <a:latin typeface="Bahnschrift SemiBold" panose="020B0502040204020203" pitchFamily="34" charset="0"/>
            </a:endParaRPr>
          </a:p>
        </p:txBody>
      </p:sp>
      <p:sp>
        <p:nvSpPr>
          <p:cNvPr id="17" name="Rectángulo 16">
            <a:extLst>
              <a:ext uri="{FF2B5EF4-FFF2-40B4-BE49-F238E27FC236}">
                <a16:creationId xmlns:a16="http://schemas.microsoft.com/office/drawing/2014/main" id="{EEC32906-213D-4874-8677-C035ED05EA8A}"/>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object 6">
            <a:extLst>
              <a:ext uri="{FF2B5EF4-FFF2-40B4-BE49-F238E27FC236}">
                <a16:creationId xmlns:a16="http://schemas.microsoft.com/office/drawing/2014/main" id="{7E29D0C5-FFBF-47F7-A15E-56B902197D81}"/>
              </a:ext>
            </a:extLst>
          </p:cNvPr>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sp>
        <p:nvSpPr>
          <p:cNvPr id="20" name="CuadroTexto 19">
            <a:extLst>
              <a:ext uri="{FF2B5EF4-FFF2-40B4-BE49-F238E27FC236}">
                <a16:creationId xmlns:a16="http://schemas.microsoft.com/office/drawing/2014/main" id="{43FB675E-D36C-405F-8270-98EA71F6F010}"/>
              </a:ext>
            </a:extLst>
          </p:cNvPr>
          <p:cNvSpPr txBox="1"/>
          <p:nvPr/>
        </p:nvSpPr>
        <p:spPr>
          <a:xfrm>
            <a:off x="63266" y="126900"/>
            <a:ext cx="12065467" cy="369332"/>
          </a:xfrm>
          <a:prstGeom prst="rect">
            <a:avLst/>
          </a:prstGeom>
          <a:noFill/>
        </p:spPr>
        <p:txBody>
          <a:bodyPr wrap="square" rtlCol="0">
            <a:spAutoFit/>
          </a:bodyPr>
          <a:lstStyle/>
          <a:p>
            <a:pPr algn="ctr"/>
            <a:r>
              <a:rPr lang="en-US" b="1" dirty="0">
                <a:solidFill>
                  <a:schemeClr val="bg1"/>
                </a:solidFill>
                <a:latin typeface="Bahnschrift SemiBold" panose="020B0502040204020203" pitchFamily="34" charset="0"/>
              </a:rPr>
              <a:t>List Of Apulian Companies Exhibiting At Mobile World Congress 2022</a:t>
            </a:r>
            <a:endParaRPr lang="es-ES" b="1" dirty="0">
              <a:solidFill>
                <a:schemeClr val="bg1"/>
              </a:solidFill>
              <a:latin typeface="Bahnschrift SemiBold" panose="020B0502040204020203" pitchFamily="34" charset="0"/>
            </a:endParaRPr>
          </a:p>
        </p:txBody>
      </p:sp>
      <p:sp>
        <p:nvSpPr>
          <p:cNvPr id="21" name="TextBox 37">
            <a:extLst>
              <a:ext uri="{FF2B5EF4-FFF2-40B4-BE49-F238E27FC236}">
                <a16:creationId xmlns:a16="http://schemas.microsoft.com/office/drawing/2014/main" id="{6CF96D0A-79E6-49A7-8C81-0BA1A5F2F012}"/>
              </a:ext>
            </a:extLst>
          </p:cNvPr>
          <p:cNvSpPr txBox="1"/>
          <p:nvPr/>
        </p:nvSpPr>
        <p:spPr>
          <a:xfrm>
            <a:off x="1247607" y="6561789"/>
            <a:ext cx="6973888" cy="338138"/>
          </a:xfrm>
          <a:prstGeom prst="rect">
            <a:avLst/>
          </a:prstGeom>
          <a:noFill/>
        </p:spPr>
        <p:txBody>
          <a:bodyPr>
            <a:spAutoFit/>
          </a:bodyPr>
          <a:lstStyle/>
          <a:p>
            <a:pPr algn="just" eaLnBrk="1" fontAlgn="auto" hangingPunct="1">
              <a:spcBef>
                <a:spcPts val="0"/>
              </a:spcBef>
              <a:spcAft>
                <a:spcPts val="0"/>
              </a:spcAft>
              <a:defRPr/>
            </a:pPr>
            <a:r>
              <a:rPr lang="en-US" sz="1600" b="1" dirty="0">
                <a:solidFill>
                  <a:schemeClr val="bg1"/>
                </a:solidFill>
                <a:latin typeface="Open Sans" panose="020B0606030504020204" pitchFamily="34" charset="0"/>
                <a:ea typeface="+mn-ea"/>
              </a:rPr>
              <a:t>www.investinpuglia.com</a:t>
            </a:r>
            <a:endParaRPr lang="en-GB" sz="1600" b="1" dirty="0">
              <a:solidFill>
                <a:schemeClr val="bg1"/>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20598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to 12">
            <a:extLst>
              <a:ext uri="{FF2B5EF4-FFF2-40B4-BE49-F238E27FC236}">
                <a16:creationId xmlns:a16="http://schemas.microsoft.com/office/drawing/2014/main" id="{C4D82F1A-0996-42A6-B446-64AAAB6483EE}"/>
              </a:ext>
            </a:extLst>
          </p:cNvPr>
          <p:cNvGraphicFramePr>
            <a:graphicFrameLocks noChangeAspect="1"/>
          </p:cNvGraphicFramePr>
          <p:nvPr>
            <p:extLst>
              <p:ext uri="{D42A27DB-BD31-4B8C-83A1-F6EECF244321}">
                <p14:modId xmlns:p14="http://schemas.microsoft.com/office/powerpoint/2010/main" val="1169293444"/>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12291" name="Acrobat Document" r:id="rId3" imgW="6515055" imgH="7314920" progId="Acrobat.Document.DC">
                  <p:embed/>
                </p:oleObj>
              </mc:Choice>
              <mc:Fallback>
                <p:oleObj name="Acrobat Document" r:id="rId3" imgW="6515055" imgH="7314920" progId="Acrobat.Document.DC">
                  <p:embed/>
                  <p:pic>
                    <p:nvPicPr>
                      <p:cNvPr id="4" name="Objeto 3">
                        <a:extLst>
                          <a:ext uri="{FF2B5EF4-FFF2-40B4-BE49-F238E27FC236}">
                            <a16:creationId xmlns:a16="http://schemas.microsoft.com/office/drawing/2014/main" id="{45E74D84-D08D-467C-8C73-9AB950EE8770}"/>
                          </a:ext>
                        </a:extLst>
                      </p:cNvPr>
                      <p:cNvPicPr/>
                      <p:nvPr/>
                    </p:nvPicPr>
                    <p:blipFill>
                      <a:blip r:embed="rId4"/>
                      <a:stretch>
                        <a:fillRect/>
                      </a:stretch>
                    </p:blipFill>
                    <p:spPr>
                      <a:xfrm>
                        <a:off x="-1" y="566501"/>
                        <a:ext cx="12191999" cy="13687924"/>
                      </a:xfrm>
                      <a:prstGeom prst="rect">
                        <a:avLst/>
                      </a:prstGeom>
                    </p:spPr>
                  </p:pic>
                </p:oleObj>
              </mc:Fallback>
            </mc:AlternateContent>
          </a:graphicData>
        </a:graphic>
      </p:graphicFrame>
      <p:sp>
        <p:nvSpPr>
          <p:cNvPr id="14" name="Rectángulo 13">
            <a:extLst>
              <a:ext uri="{FF2B5EF4-FFF2-40B4-BE49-F238E27FC236}">
                <a16:creationId xmlns:a16="http://schemas.microsoft.com/office/drawing/2014/main" id="{8D74A71A-AD97-4836-A68B-44D18C11B495}"/>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D1C05E0-097D-491C-9A9C-690C0436FB76}"/>
              </a:ext>
            </a:extLst>
          </p:cNvPr>
          <p:cNvSpPr>
            <a:spLocks noGrp="1"/>
          </p:cNvSpPr>
          <p:nvPr>
            <p:ph type="ctrTitle"/>
          </p:nvPr>
        </p:nvSpPr>
        <p:spPr>
          <a:xfrm>
            <a:off x="547381" y="1435018"/>
            <a:ext cx="11568419" cy="5176007"/>
          </a:xfrm>
        </p:spPr>
        <p:txBody>
          <a:bodyPr numCol="2" anchor="t">
            <a:noAutofit/>
          </a:bodyPr>
          <a:lstStyle/>
          <a:p>
            <a:pPr>
              <a:lnSpc>
                <a:spcPct val="250000"/>
              </a:lnSpc>
            </a:pPr>
            <a:r>
              <a:rPr lang="es-ES" sz="35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br>
              <a:rPr lang="es-ES" sz="1100" dirty="0">
                <a:effectLst>
                  <a:outerShdw blurRad="38100" dist="38100" dir="2700000" algn="tl">
                    <a:srgbClr val="000000">
                      <a:alpha val="43137"/>
                    </a:srgbClr>
                  </a:outerShdw>
                </a:effectLst>
                <a:latin typeface="Garamond" panose="02020404030301010803" pitchFamily="18" charset="0"/>
              </a:rPr>
            </a:br>
            <a:endParaRPr lang="es-ES" sz="1100" dirty="0">
              <a:effectLst>
                <a:outerShdw blurRad="38100" dist="38100" dir="2700000" algn="tl">
                  <a:srgbClr val="000000">
                    <a:alpha val="43137"/>
                  </a:srgbClr>
                </a:outerShdw>
              </a:effectLst>
              <a:latin typeface="Garamond" panose="02020404030301010803" pitchFamily="18" charset="0"/>
            </a:endParaRPr>
          </a:p>
        </p:txBody>
      </p:sp>
      <p:pic>
        <p:nvPicPr>
          <p:cNvPr id="5" name="Imagen 4" descr="Imagen que contiene Icono&#10;&#10;Descripción generada automáticamente">
            <a:extLst>
              <a:ext uri="{FF2B5EF4-FFF2-40B4-BE49-F238E27FC236}">
                <a16:creationId xmlns:a16="http://schemas.microsoft.com/office/drawing/2014/main" id="{1A544CF0-7814-4CA7-AD4A-6C0C904F8D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3737" y="1120098"/>
            <a:ext cx="1270505" cy="1270505"/>
          </a:xfrm>
          <a:prstGeom prst="rect">
            <a:avLst/>
          </a:prstGeom>
        </p:spPr>
      </p:pic>
      <p:sp>
        <p:nvSpPr>
          <p:cNvPr id="9" name="CuadroTexto 8">
            <a:extLst>
              <a:ext uri="{FF2B5EF4-FFF2-40B4-BE49-F238E27FC236}">
                <a16:creationId xmlns:a16="http://schemas.microsoft.com/office/drawing/2014/main" id="{99718200-7BF7-4809-83E6-55C045E8567B}"/>
              </a:ext>
            </a:extLst>
          </p:cNvPr>
          <p:cNvSpPr txBox="1"/>
          <p:nvPr/>
        </p:nvSpPr>
        <p:spPr>
          <a:xfrm>
            <a:off x="1010102" y="2494593"/>
            <a:ext cx="4306967" cy="2800767"/>
          </a:xfrm>
          <a:prstGeom prst="rect">
            <a:avLst/>
          </a:prstGeom>
          <a:noFill/>
        </p:spPr>
        <p:txBody>
          <a:bodyPr wrap="square" rtlCol="0">
            <a:spAutoFit/>
          </a:bodyPr>
          <a:lstStyle/>
          <a:p>
            <a:r>
              <a:rPr lang="en-US" sz="1600" b="1" dirty="0" err="1">
                <a:latin typeface="Garamond" panose="02020404030301010803" pitchFamily="18" charset="0"/>
              </a:rPr>
              <a:t>Apuliasoft</a:t>
            </a:r>
            <a:r>
              <a:rPr lang="en-US" sz="1600" b="1" dirty="0">
                <a:latin typeface="Garamond" panose="02020404030301010803" pitchFamily="18" charset="0"/>
              </a:rPr>
              <a:t> </a:t>
            </a:r>
            <a:r>
              <a:rPr lang="en-US" sz="1600" b="1" dirty="0" err="1">
                <a:latin typeface="Garamond" panose="02020404030301010803" pitchFamily="18" charset="0"/>
              </a:rPr>
              <a:t>S.r.l</a:t>
            </a:r>
            <a:r>
              <a:rPr lang="en-US" sz="1600" b="1" dirty="0">
                <a:latin typeface="Garamond" panose="02020404030301010803" pitchFamily="18" charset="0"/>
              </a:rPr>
              <a:t>. </a:t>
            </a:r>
          </a:p>
          <a:p>
            <a:r>
              <a:rPr lang="it-IT" sz="1600" dirty="0">
                <a:latin typeface="Garamond" panose="02020404030301010803" pitchFamily="18" charset="0"/>
              </a:rPr>
              <a:t>Viale Volga SNC - Fiera del Levante, Pad. 129 </a:t>
            </a:r>
          </a:p>
          <a:p>
            <a:r>
              <a:rPr lang="it-IT" sz="1600" dirty="0">
                <a:latin typeface="Garamond" panose="02020404030301010803" pitchFamily="18" charset="0"/>
              </a:rPr>
              <a:t>70132 Bari (BA)</a:t>
            </a:r>
          </a:p>
          <a:p>
            <a:r>
              <a:rPr lang="it-IT" sz="1600" dirty="0">
                <a:latin typeface="Garamond" panose="02020404030301010803" pitchFamily="18" charset="0"/>
              </a:rPr>
              <a:t>Italy</a:t>
            </a:r>
          </a:p>
          <a:p>
            <a:endParaRPr lang="en-US" sz="1600" dirty="0">
              <a:latin typeface="Garamond" panose="02020404030301010803" pitchFamily="18" charset="0"/>
            </a:endParaRPr>
          </a:p>
          <a:p>
            <a:r>
              <a:rPr lang="en-US" sz="1600" dirty="0">
                <a:latin typeface="Garamond" panose="02020404030301010803" pitchFamily="18" charset="0"/>
              </a:rPr>
              <a:t>+39 388 445 4283</a:t>
            </a:r>
          </a:p>
          <a:p>
            <a:r>
              <a:rPr lang="en-US" sz="1600" dirty="0">
                <a:latin typeface="Garamond" panose="02020404030301010803" pitchFamily="18" charset="0"/>
              </a:rPr>
              <a:t>Giuseppe Santoro</a:t>
            </a:r>
          </a:p>
          <a:p>
            <a:r>
              <a:rPr lang="en-US" sz="1600" dirty="0">
                <a:latin typeface="Garamond" panose="02020404030301010803" pitchFamily="18" charset="0"/>
              </a:rPr>
              <a:t>CEO</a:t>
            </a:r>
          </a:p>
          <a:p>
            <a:r>
              <a:rPr lang="en-US" sz="1600" dirty="0">
                <a:latin typeface="Garamond" panose="02020404030301010803" pitchFamily="18" charset="0"/>
                <a:hlinkClick r:id="rId6"/>
              </a:rPr>
              <a:t>giuseppe.santoro@apuliasoft.com</a:t>
            </a:r>
            <a:endParaRPr lang="en-US" sz="1600" dirty="0">
              <a:latin typeface="Garamond" panose="02020404030301010803" pitchFamily="18" charset="0"/>
            </a:endParaRPr>
          </a:p>
          <a:p>
            <a:endParaRPr lang="en-US" sz="1600" dirty="0">
              <a:latin typeface="Garamond" panose="02020404030301010803" pitchFamily="18" charset="0"/>
            </a:endParaRPr>
          </a:p>
          <a:p>
            <a:r>
              <a:rPr lang="en-US" sz="1600" dirty="0">
                <a:latin typeface="Garamond" panose="02020404030301010803" pitchFamily="18" charset="0"/>
                <a:hlinkClick r:id="rId7"/>
              </a:rPr>
              <a:t>www.apuliasoft.com</a:t>
            </a:r>
            <a:endParaRPr lang="en-US" sz="1600" dirty="0">
              <a:latin typeface="Garamond" panose="02020404030301010803" pitchFamily="18" charset="0"/>
            </a:endParaRPr>
          </a:p>
        </p:txBody>
      </p:sp>
      <p:sp>
        <p:nvSpPr>
          <p:cNvPr id="10" name="CuadroTexto 9">
            <a:extLst>
              <a:ext uri="{FF2B5EF4-FFF2-40B4-BE49-F238E27FC236}">
                <a16:creationId xmlns:a16="http://schemas.microsoft.com/office/drawing/2014/main" id="{9D5CC7AD-5321-4B29-A2CA-DD9B4DC9DFF5}"/>
              </a:ext>
            </a:extLst>
          </p:cNvPr>
          <p:cNvSpPr txBox="1"/>
          <p:nvPr/>
        </p:nvSpPr>
        <p:spPr>
          <a:xfrm>
            <a:off x="5497192" y="1180797"/>
            <a:ext cx="5441071" cy="5016758"/>
          </a:xfrm>
          <a:prstGeom prst="rect">
            <a:avLst/>
          </a:prstGeom>
          <a:noFill/>
        </p:spPr>
        <p:txBody>
          <a:bodyPr wrap="square" rtlCol="0">
            <a:spAutoFit/>
          </a:bodyPr>
          <a:lstStyle/>
          <a:p>
            <a:pPr algn="ctr"/>
            <a:endParaRPr lang="en-US" sz="1600" b="1" i="1" dirty="0">
              <a:latin typeface="Bahnschrift SemiBold" panose="020B0502040204020203" pitchFamily="34" charset="0"/>
            </a:endParaRPr>
          </a:p>
          <a:p>
            <a:pPr algn="ctr"/>
            <a:r>
              <a:rPr lang="en-US" sz="1600" b="1" i="1" dirty="0">
                <a:latin typeface="Bahnschrift SemiBold" panose="020B0502040204020203" pitchFamily="34" charset="0"/>
              </a:rPr>
              <a:t>Sector specialization: Software Development</a:t>
            </a:r>
          </a:p>
          <a:p>
            <a:pPr algn="just"/>
            <a:endParaRPr lang="en-US" sz="1600" b="1" dirty="0">
              <a:latin typeface="Bahnschrift SemiBold" panose="020B0502040204020203" pitchFamily="34" charset="0"/>
            </a:endParaRPr>
          </a:p>
          <a:p>
            <a:pPr algn="just"/>
            <a:endParaRPr lang="en-US" sz="1600" b="1" dirty="0">
              <a:latin typeface="Bahnschrift SemiBold" panose="020B0502040204020203" pitchFamily="34" charset="0"/>
            </a:endParaRPr>
          </a:p>
          <a:p>
            <a:pPr algn="just"/>
            <a:endParaRPr lang="en-US" sz="1600" b="1" dirty="0">
              <a:latin typeface="Bahnschrift SemiBold" panose="020B0502040204020203" pitchFamily="34" charset="0"/>
            </a:endParaRPr>
          </a:p>
          <a:p>
            <a:pPr algn="just"/>
            <a:endParaRPr lang="en-US" sz="1600" b="1" dirty="0">
              <a:latin typeface="Bahnschrift SemiBold" panose="020B0502040204020203" pitchFamily="34" charset="0"/>
            </a:endParaRPr>
          </a:p>
          <a:p>
            <a:pPr algn="just"/>
            <a:r>
              <a:rPr lang="en-US" sz="1600" b="1" dirty="0" err="1">
                <a:latin typeface="Bahnschrift SemiBold" panose="020B0502040204020203" pitchFamily="34" charset="0"/>
              </a:rPr>
              <a:t>Apuliasoft</a:t>
            </a:r>
            <a:r>
              <a:rPr lang="en-US" sz="1600" b="1" dirty="0">
                <a:latin typeface="Bahnschrift SemiBold" panose="020B0502040204020203" pitchFamily="34" charset="0"/>
              </a:rPr>
              <a:t> helps software-powered companies to enhance their business processes by creating innovative, stable and scalable software systems. We deliver Software Development, IT Consulting and Software Maintenance. </a:t>
            </a:r>
          </a:p>
          <a:p>
            <a:pPr algn="just"/>
            <a:endParaRPr lang="en-US" sz="1600" b="1" dirty="0">
              <a:latin typeface="Bahnschrift SemiBold" panose="020B0502040204020203" pitchFamily="34" charset="0"/>
            </a:endParaRPr>
          </a:p>
          <a:p>
            <a:pPr algn="just"/>
            <a:r>
              <a:rPr lang="en-US" sz="1600" b="1" dirty="0">
                <a:latin typeface="Bahnschrift SemiBold" panose="020B0502040204020203" pitchFamily="34" charset="0"/>
              </a:rPr>
              <a:t>We focus on Web Development, Mobile Development, Data Management and AI. </a:t>
            </a:r>
          </a:p>
          <a:p>
            <a:pPr algn="just"/>
            <a:endParaRPr lang="en-US" sz="1600" b="1" dirty="0">
              <a:latin typeface="Bahnschrift SemiBold" panose="020B0502040204020203" pitchFamily="34" charset="0"/>
            </a:endParaRPr>
          </a:p>
          <a:p>
            <a:pPr algn="just"/>
            <a:r>
              <a:rPr lang="en-US" sz="1600" b="1" dirty="0">
                <a:latin typeface="Bahnschrift SemiBold" panose="020B0502040204020203" pitchFamily="34" charset="0"/>
              </a:rPr>
              <a:t>High performance processes, motivated people, strong client cooperation, open research and lifelong learning. This is how we give our clients challenges a solution. </a:t>
            </a:r>
          </a:p>
          <a:p>
            <a:endParaRPr lang="en-US" sz="1600" b="1" dirty="0">
              <a:latin typeface="Bahnschrift SemiBold" panose="020B0502040204020203" pitchFamily="34" charset="0"/>
            </a:endParaRPr>
          </a:p>
          <a:p>
            <a:endParaRPr lang="es-ES" sz="1600" b="1" dirty="0">
              <a:latin typeface="Bahnschrift SemiBold" panose="020B0502040204020203" pitchFamily="34" charset="0"/>
            </a:endParaRPr>
          </a:p>
        </p:txBody>
      </p:sp>
      <p:sp>
        <p:nvSpPr>
          <p:cNvPr id="11" name="Botón de acción: ir a inicio 10">
            <a:hlinkClick r:id="rId8" action="ppaction://hlinksldjump" highlightClick="1"/>
            <a:extLst>
              <a:ext uri="{FF2B5EF4-FFF2-40B4-BE49-F238E27FC236}">
                <a16:creationId xmlns:a16="http://schemas.microsoft.com/office/drawing/2014/main" id="{6F05CC6B-DC53-4415-9269-F8F53B476291}"/>
              </a:ext>
            </a:extLst>
          </p:cNvPr>
          <p:cNvSpPr/>
          <p:nvPr/>
        </p:nvSpPr>
        <p:spPr>
          <a:xfrm>
            <a:off x="1124125" y="5972467"/>
            <a:ext cx="528507" cy="537391"/>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object 6">
            <a:extLst>
              <a:ext uri="{FF2B5EF4-FFF2-40B4-BE49-F238E27FC236}">
                <a16:creationId xmlns:a16="http://schemas.microsoft.com/office/drawing/2014/main" id="{7BE79A98-CC91-4BC3-9EA8-C32F2B67EB3F}"/>
              </a:ext>
            </a:extLst>
          </p:cNvPr>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sp>
        <p:nvSpPr>
          <p:cNvPr id="12" name="TextBox 37">
            <a:extLst>
              <a:ext uri="{FF2B5EF4-FFF2-40B4-BE49-F238E27FC236}">
                <a16:creationId xmlns:a16="http://schemas.microsoft.com/office/drawing/2014/main" id="{B82D7187-52EB-4D18-A74E-AA4A2C834B94}"/>
              </a:ext>
            </a:extLst>
          </p:cNvPr>
          <p:cNvSpPr txBox="1"/>
          <p:nvPr/>
        </p:nvSpPr>
        <p:spPr>
          <a:xfrm>
            <a:off x="1247607" y="6561789"/>
            <a:ext cx="6973888" cy="338138"/>
          </a:xfrm>
          <a:prstGeom prst="rect">
            <a:avLst/>
          </a:prstGeom>
          <a:noFill/>
        </p:spPr>
        <p:txBody>
          <a:bodyPr>
            <a:spAutoFit/>
          </a:bodyPr>
          <a:lstStyle/>
          <a:p>
            <a:pPr algn="just" eaLnBrk="1" fontAlgn="auto" hangingPunct="1">
              <a:spcBef>
                <a:spcPts val="0"/>
              </a:spcBef>
              <a:spcAft>
                <a:spcPts val="0"/>
              </a:spcAft>
              <a:defRPr/>
            </a:pPr>
            <a:r>
              <a:rPr lang="en-US" sz="1600" b="1" dirty="0">
                <a:solidFill>
                  <a:schemeClr val="bg1"/>
                </a:solidFill>
                <a:latin typeface="Open Sans" panose="020B0606030504020204" pitchFamily="34" charset="0"/>
                <a:ea typeface="+mn-ea"/>
              </a:rPr>
              <a:t>www.investinpuglia.com</a:t>
            </a:r>
            <a:endParaRPr lang="en-GB" sz="1600" b="1" dirty="0">
              <a:solidFill>
                <a:schemeClr val="bg1"/>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424050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o 13">
            <a:extLst>
              <a:ext uri="{FF2B5EF4-FFF2-40B4-BE49-F238E27FC236}">
                <a16:creationId xmlns:a16="http://schemas.microsoft.com/office/drawing/2014/main" id="{010441EE-1EF5-4C8E-9562-93FD93FFB2AB}"/>
              </a:ext>
            </a:extLst>
          </p:cNvPr>
          <p:cNvGraphicFramePr>
            <a:graphicFrameLocks noChangeAspect="1"/>
          </p:cNvGraphicFramePr>
          <p:nvPr>
            <p:extLst>
              <p:ext uri="{D42A27DB-BD31-4B8C-83A1-F6EECF244321}">
                <p14:modId xmlns:p14="http://schemas.microsoft.com/office/powerpoint/2010/main" val="1169293444"/>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13315" name="Acrobat Document" r:id="rId3" imgW="6515055" imgH="7314920" progId="Acrobat.Document.DC">
                  <p:embed/>
                </p:oleObj>
              </mc:Choice>
              <mc:Fallback>
                <p:oleObj name="Acrobat Document" r:id="rId3" imgW="6515055" imgH="7314920" progId="Acrobat.Document.DC">
                  <p:embed/>
                  <p:pic>
                    <p:nvPicPr>
                      <p:cNvPr id="4" name="Objeto 3">
                        <a:extLst>
                          <a:ext uri="{FF2B5EF4-FFF2-40B4-BE49-F238E27FC236}">
                            <a16:creationId xmlns:a16="http://schemas.microsoft.com/office/drawing/2014/main" id="{45E74D84-D08D-467C-8C73-9AB950EE8770}"/>
                          </a:ext>
                        </a:extLst>
                      </p:cNvPr>
                      <p:cNvPicPr/>
                      <p:nvPr/>
                    </p:nvPicPr>
                    <p:blipFill>
                      <a:blip r:embed="rId4"/>
                      <a:stretch>
                        <a:fillRect/>
                      </a:stretch>
                    </p:blipFill>
                    <p:spPr>
                      <a:xfrm>
                        <a:off x="-1" y="566501"/>
                        <a:ext cx="12191999" cy="13687924"/>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5D1C05E0-097D-491C-9A9C-690C0436FB76}"/>
              </a:ext>
            </a:extLst>
          </p:cNvPr>
          <p:cNvSpPr>
            <a:spLocks noGrp="1"/>
          </p:cNvSpPr>
          <p:nvPr>
            <p:ph type="ctrTitle"/>
          </p:nvPr>
        </p:nvSpPr>
        <p:spPr>
          <a:xfrm>
            <a:off x="547381" y="1435018"/>
            <a:ext cx="11568419" cy="5176007"/>
          </a:xfrm>
        </p:spPr>
        <p:txBody>
          <a:bodyPr numCol="2" anchor="t">
            <a:noAutofit/>
          </a:bodyPr>
          <a:lstStyle/>
          <a:p>
            <a:pPr>
              <a:lnSpc>
                <a:spcPct val="250000"/>
              </a:lnSpc>
            </a:pPr>
            <a:r>
              <a:rPr lang="es-ES" sz="35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br>
              <a:rPr lang="es-ES" sz="1100" dirty="0">
                <a:effectLst>
                  <a:outerShdw blurRad="38100" dist="38100" dir="2700000" algn="tl">
                    <a:srgbClr val="000000">
                      <a:alpha val="43137"/>
                    </a:srgbClr>
                  </a:outerShdw>
                </a:effectLst>
                <a:latin typeface="Garamond" panose="02020404030301010803" pitchFamily="18" charset="0"/>
              </a:rPr>
            </a:br>
            <a:endParaRPr lang="es-ES" sz="1100" dirty="0">
              <a:effectLst>
                <a:outerShdw blurRad="38100" dist="38100" dir="2700000" algn="tl">
                  <a:srgbClr val="000000">
                    <a:alpha val="43137"/>
                  </a:srgbClr>
                </a:outerShdw>
              </a:effectLst>
              <a:latin typeface="Garamond" panose="02020404030301010803" pitchFamily="18" charset="0"/>
            </a:endParaRPr>
          </a:p>
        </p:txBody>
      </p:sp>
      <p:sp>
        <p:nvSpPr>
          <p:cNvPr id="9" name="CuadroTexto 8">
            <a:extLst>
              <a:ext uri="{FF2B5EF4-FFF2-40B4-BE49-F238E27FC236}">
                <a16:creationId xmlns:a16="http://schemas.microsoft.com/office/drawing/2014/main" id="{99718200-7BF7-4809-83E6-55C045E8567B}"/>
              </a:ext>
            </a:extLst>
          </p:cNvPr>
          <p:cNvSpPr txBox="1"/>
          <p:nvPr/>
        </p:nvSpPr>
        <p:spPr>
          <a:xfrm>
            <a:off x="1010102" y="2494593"/>
            <a:ext cx="4306967" cy="2800767"/>
          </a:xfrm>
          <a:prstGeom prst="rect">
            <a:avLst/>
          </a:prstGeom>
          <a:noFill/>
        </p:spPr>
        <p:txBody>
          <a:bodyPr wrap="square" rtlCol="0">
            <a:spAutoFit/>
          </a:bodyPr>
          <a:lstStyle/>
          <a:p>
            <a:r>
              <a:rPr lang="en-US" sz="1600" b="1" dirty="0" err="1">
                <a:latin typeface="Garamond" panose="02020404030301010803" pitchFamily="18" charset="0"/>
              </a:rPr>
              <a:t>Buildnn</a:t>
            </a:r>
            <a:r>
              <a:rPr lang="en-US" sz="1600" b="1" dirty="0">
                <a:latin typeface="Garamond" panose="02020404030301010803" pitchFamily="18" charset="0"/>
              </a:rPr>
              <a:t> </a:t>
            </a:r>
            <a:r>
              <a:rPr lang="en-US" sz="1600" b="1" dirty="0" err="1">
                <a:latin typeface="Garamond" panose="02020404030301010803" pitchFamily="18" charset="0"/>
              </a:rPr>
              <a:t>S.r.l</a:t>
            </a:r>
            <a:r>
              <a:rPr lang="en-US" sz="1600" b="1" dirty="0">
                <a:latin typeface="Garamond" panose="02020404030301010803" pitchFamily="18" charset="0"/>
              </a:rPr>
              <a:t>. </a:t>
            </a:r>
          </a:p>
          <a:p>
            <a:r>
              <a:rPr lang="it-IT" sz="1600" dirty="0">
                <a:latin typeface="Garamond" panose="02020404030301010803" pitchFamily="18" charset="0"/>
              </a:rPr>
              <a:t>Via Capri 44 </a:t>
            </a:r>
          </a:p>
          <a:p>
            <a:r>
              <a:rPr lang="it-IT" sz="1600" dirty="0">
                <a:latin typeface="Garamond" panose="02020404030301010803" pitchFamily="18" charset="0"/>
              </a:rPr>
              <a:t>70022 Altamura (BA) </a:t>
            </a:r>
          </a:p>
          <a:p>
            <a:r>
              <a:rPr lang="it-IT" sz="1600" dirty="0">
                <a:latin typeface="Garamond" panose="02020404030301010803" pitchFamily="18" charset="0"/>
              </a:rPr>
              <a:t>Italy</a:t>
            </a:r>
          </a:p>
          <a:p>
            <a:endParaRPr lang="en-US" sz="1600" dirty="0">
              <a:latin typeface="Garamond" panose="02020404030301010803" pitchFamily="18" charset="0"/>
            </a:endParaRPr>
          </a:p>
          <a:p>
            <a:r>
              <a:rPr lang="en-US" sz="1600" dirty="0">
                <a:latin typeface="Garamond" panose="02020404030301010803" pitchFamily="18" charset="0"/>
              </a:rPr>
              <a:t>+39 0803141391</a:t>
            </a:r>
          </a:p>
          <a:p>
            <a:r>
              <a:rPr lang="en-US" sz="1600" dirty="0">
                <a:latin typeface="Garamond" panose="02020404030301010803" pitchFamily="18" charset="0"/>
              </a:rPr>
              <a:t>Vincenzo Marino</a:t>
            </a:r>
          </a:p>
          <a:p>
            <a:r>
              <a:rPr lang="en-US" sz="1600" dirty="0">
                <a:latin typeface="Garamond" panose="02020404030301010803" pitchFamily="18" charset="0"/>
              </a:rPr>
              <a:t>CEO</a:t>
            </a:r>
          </a:p>
          <a:p>
            <a:r>
              <a:rPr lang="en-US" sz="1600" dirty="0">
                <a:latin typeface="Garamond" panose="02020404030301010803" pitchFamily="18" charset="0"/>
                <a:hlinkClick r:id="rId5"/>
              </a:rPr>
              <a:t>vincenzo.marino@buildnn.com</a:t>
            </a:r>
            <a:endParaRPr lang="en-US" sz="1600" dirty="0">
              <a:latin typeface="Garamond" panose="02020404030301010803" pitchFamily="18" charset="0"/>
            </a:endParaRPr>
          </a:p>
          <a:p>
            <a:endParaRPr lang="en-US" sz="1600" dirty="0">
              <a:latin typeface="Garamond" panose="02020404030301010803" pitchFamily="18" charset="0"/>
            </a:endParaRPr>
          </a:p>
          <a:p>
            <a:r>
              <a:rPr lang="en-US" sz="1600" dirty="0">
                <a:latin typeface="Garamond" panose="02020404030301010803" pitchFamily="18" charset="0"/>
                <a:hlinkClick r:id="rId6"/>
              </a:rPr>
              <a:t>www.buildnn.com</a:t>
            </a:r>
            <a:endParaRPr lang="en-US" sz="1600" dirty="0">
              <a:latin typeface="Garamond" panose="02020404030301010803" pitchFamily="18" charset="0"/>
            </a:endParaRPr>
          </a:p>
        </p:txBody>
      </p:sp>
      <p:sp>
        <p:nvSpPr>
          <p:cNvPr id="10" name="CuadroTexto 9">
            <a:extLst>
              <a:ext uri="{FF2B5EF4-FFF2-40B4-BE49-F238E27FC236}">
                <a16:creationId xmlns:a16="http://schemas.microsoft.com/office/drawing/2014/main" id="{9D5CC7AD-5321-4B29-A2CA-DD9B4DC9DFF5}"/>
              </a:ext>
            </a:extLst>
          </p:cNvPr>
          <p:cNvSpPr txBox="1"/>
          <p:nvPr/>
        </p:nvSpPr>
        <p:spPr>
          <a:xfrm>
            <a:off x="4532630" y="868311"/>
            <a:ext cx="6406581" cy="6309420"/>
          </a:xfrm>
          <a:prstGeom prst="rect">
            <a:avLst/>
          </a:prstGeom>
          <a:noFill/>
        </p:spPr>
        <p:txBody>
          <a:bodyPr wrap="square" rtlCol="0">
            <a:spAutoFit/>
          </a:bodyPr>
          <a:lstStyle/>
          <a:p>
            <a:pPr algn="ctr"/>
            <a:r>
              <a:rPr lang="en-US" sz="1600" b="1" i="1" dirty="0">
                <a:latin typeface="Bahnschrift SemiBold" panose="020B0502040204020203" pitchFamily="34" charset="0"/>
              </a:rPr>
              <a:t>Sector specialization: Big Data &amp; AI for Retail</a:t>
            </a:r>
            <a:endParaRPr lang="en-US" sz="1600" b="1" dirty="0">
              <a:latin typeface="Bahnschrift SemiBold" panose="020B0502040204020203" pitchFamily="34" charset="0"/>
            </a:endParaRPr>
          </a:p>
          <a:p>
            <a:pPr algn="just"/>
            <a:endParaRPr lang="en-US" sz="1600" b="1" dirty="0">
              <a:latin typeface="Bahnschrift SemiBold" panose="020B0502040204020203" pitchFamily="34" charset="0"/>
            </a:endParaRPr>
          </a:p>
          <a:p>
            <a:pPr algn="just">
              <a:spcAft>
                <a:spcPts val="600"/>
              </a:spcAft>
            </a:pPr>
            <a:r>
              <a:rPr lang="en-US" sz="1500" b="1" dirty="0">
                <a:latin typeface="Bahnschrift SemiBold" panose="020B0502040204020203" pitchFamily="34" charset="0"/>
              </a:rPr>
              <a:t>Retailers produce and own significant amounts of data which are generally underexploited,  paired with troubles in data governance and defining business cases leveraging AI. </a:t>
            </a:r>
          </a:p>
          <a:p>
            <a:pPr algn="just">
              <a:spcAft>
                <a:spcPts val="600"/>
              </a:spcAft>
            </a:pPr>
            <a:r>
              <a:rPr lang="en-US" sz="1500" b="1" dirty="0" err="1">
                <a:latin typeface="Bahnschrift SemiBold" panose="020B0502040204020203" pitchFamily="34" charset="0"/>
              </a:rPr>
              <a:t>Buildnn</a:t>
            </a:r>
            <a:r>
              <a:rPr lang="en-US" sz="1500" b="1" dirty="0">
                <a:latin typeface="Bahnschrift SemiBold" panose="020B0502040204020203" pitchFamily="34" charset="0"/>
              </a:rPr>
              <a:t> develops tools which improve business profitability by transforming the proprietary, internal and external, online &amp; offline big data of retailers into winning decisions through AI.</a:t>
            </a:r>
          </a:p>
          <a:p>
            <a:pPr algn="just">
              <a:spcAft>
                <a:spcPts val="600"/>
              </a:spcAft>
            </a:pPr>
            <a:r>
              <a:rPr lang="en-US" sz="1500" b="1" dirty="0">
                <a:latin typeface="Bahnschrift SemiBold" panose="020B0502040204020203" pitchFamily="34" charset="0"/>
              </a:rPr>
              <a:t>We provide bleeding edge AI-based SaaS and IaaS incorporating proprietary standards and design strategies to provide quick and actionable results able to boost financial performance and streamline key decision-making processes. </a:t>
            </a:r>
          </a:p>
          <a:p>
            <a:pPr algn="just">
              <a:spcAft>
                <a:spcPts val="600"/>
              </a:spcAft>
            </a:pPr>
            <a:r>
              <a:rPr lang="en-US" sz="1500" b="1" dirty="0" err="1">
                <a:latin typeface="Bahnschrift SemiBold" panose="020B0502040204020203" pitchFamily="34" charset="0"/>
              </a:rPr>
              <a:t>Buildnn</a:t>
            </a:r>
            <a:r>
              <a:rPr lang="en-US" sz="1500" b="1" dirty="0">
                <a:latin typeface="Bahnschrift SemiBold" panose="020B0502040204020203" pitchFamily="34" charset="0"/>
              </a:rPr>
              <a:t> targets needs in Foodservice Retail, GDO, Fashion Retail, Drugstore Retail, Wholesale &amp; other segments, offering applications including: </a:t>
            </a:r>
          </a:p>
          <a:p>
            <a:pPr marL="285750" indent="-285750" algn="just">
              <a:spcAft>
                <a:spcPts val="600"/>
              </a:spcAft>
              <a:buFont typeface="Wingdings" panose="05000000000000000000" pitchFamily="2" charset="2"/>
              <a:buChar char="Ø"/>
            </a:pPr>
            <a:r>
              <a:rPr lang="en-US" sz="1500" b="1" dirty="0">
                <a:latin typeface="Bahnschrift SemiBold" panose="020B0502040204020203" pitchFamily="34" charset="0"/>
              </a:rPr>
              <a:t>Real-time ethical and GDPR-compliant profiling of consumers, even those not registered in CRMs; </a:t>
            </a:r>
          </a:p>
          <a:p>
            <a:pPr marL="285750" indent="-285750" algn="just">
              <a:spcAft>
                <a:spcPts val="600"/>
              </a:spcAft>
              <a:buFont typeface="Wingdings" panose="05000000000000000000" pitchFamily="2" charset="2"/>
              <a:buChar char="Ø"/>
            </a:pPr>
            <a:r>
              <a:rPr lang="en-US" sz="1500" b="1" dirty="0">
                <a:latin typeface="Bahnschrift SemiBold" panose="020B0502040204020203" pitchFamily="34" charset="0"/>
              </a:rPr>
              <a:t>Assortment analysis systems and automation of classification and optimization choices; </a:t>
            </a:r>
          </a:p>
          <a:p>
            <a:pPr marL="285750" indent="-285750" algn="just">
              <a:spcAft>
                <a:spcPts val="600"/>
              </a:spcAft>
              <a:buFont typeface="Wingdings" panose="05000000000000000000" pitchFamily="2" charset="2"/>
              <a:buChar char="Ø"/>
            </a:pPr>
            <a:r>
              <a:rPr lang="en-US" sz="1500" b="1" dirty="0">
                <a:latin typeface="Bahnschrift SemiBold" panose="020B0502040204020203" pitchFamily="34" charset="0"/>
              </a:rPr>
              <a:t>Detecting local or detailed sales anomalies, also in real time; </a:t>
            </a:r>
          </a:p>
          <a:p>
            <a:pPr marL="285750" indent="-285750" algn="just">
              <a:spcAft>
                <a:spcPts val="600"/>
              </a:spcAft>
              <a:buFont typeface="Wingdings" panose="05000000000000000000" pitchFamily="2" charset="2"/>
              <a:buChar char="Ø"/>
            </a:pPr>
            <a:r>
              <a:rPr lang="en-US" sz="1500" b="1" dirty="0">
                <a:latin typeface="Bahnschrift SemiBold" panose="020B0502040204020203" pitchFamily="34" charset="0"/>
              </a:rPr>
              <a:t>Identifying homogeneous groups of points of sale and trade areas to optimize commercial policies.</a:t>
            </a:r>
          </a:p>
          <a:p>
            <a:endParaRPr lang="en-US" sz="1600" b="1" dirty="0">
              <a:latin typeface="Bahnschrift SemiBold" panose="020B0502040204020203" pitchFamily="34" charset="0"/>
            </a:endParaRPr>
          </a:p>
          <a:p>
            <a:endParaRPr lang="es-ES" sz="1600" b="1" dirty="0">
              <a:latin typeface="Bahnschrift SemiBold" panose="020B0502040204020203" pitchFamily="34" charset="0"/>
            </a:endParaRPr>
          </a:p>
        </p:txBody>
      </p:sp>
      <p:pic>
        <p:nvPicPr>
          <p:cNvPr id="6" name="Imagen 5" descr="Icono&#10;&#10;Descripción generada automáticamente con confianza baja">
            <a:extLst>
              <a:ext uri="{FF2B5EF4-FFF2-40B4-BE49-F238E27FC236}">
                <a16:creationId xmlns:a16="http://schemas.microsoft.com/office/drawing/2014/main" id="{32F7843B-2E94-4168-80D6-84894FEC11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45468" y="1072116"/>
            <a:ext cx="1381252" cy="1381252"/>
          </a:xfrm>
          <a:prstGeom prst="rect">
            <a:avLst/>
          </a:prstGeom>
        </p:spPr>
      </p:pic>
      <p:sp>
        <p:nvSpPr>
          <p:cNvPr id="11" name="Botón de acción: ir a inicio 10">
            <a:hlinkClick r:id="rId8" action="ppaction://hlinksldjump" highlightClick="1"/>
            <a:extLst>
              <a:ext uri="{FF2B5EF4-FFF2-40B4-BE49-F238E27FC236}">
                <a16:creationId xmlns:a16="http://schemas.microsoft.com/office/drawing/2014/main" id="{B99B12CC-EFDD-49C0-934B-6AE26AAFEA5C}"/>
              </a:ext>
            </a:extLst>
          </p:cNvPr>
          <p:cNvSpPr/>
          <p:nvPr/>
        </p:nvSpPr>
        <p:spPr>
          <a:xfrm>
            <a:off x="1124125" y="5972467"/>
            <a:ext cx="528507" cy="537391"/>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1A5974E5-16FA-4456-A7AD-2CD86B3ABB8D}"/>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object 6">
            <a:extLst>
              <a:ext uri="{FF2B5EF4-FFF2-40B4-BE49-F238E27FC236}">
                <a16:creationId xmlns:a16="http://schemas.microsoft.com/office/drawing/2014/main" id="{7D46F6B8-CF11-4FE8-B4FF-A069B5070035}"/>
              </a:ext>
            </a:extLst>
          </p:cNvPr>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sp>
        <p:nvSpPr>
          <p:cNvPr id="12" name="TextBox 37">
            <a:extLst>
              <a:ext uri="{FF2B5EF4-FFF2-40B4-BE49-F238E27FC236}">
                <a16:creationId xmlns:a16="http://schemas.microsoft.com/office/drawing/2014/main" id="{DE2D90E5-30DA-461E-88B5-D63F0636D26D}"/>
              </a:ext>
            </a:extLst>
          </p:cNvPr>
          <p:cNvSpPr txBox="1"/>
          <p:nvPr/>
        </p:nvSpPr>
        <p:spPr>
          <a:xfrm>
            <a:off x="1247607" y="6561789"/>
            <a:ext cx="6973888" cy="338138"/>
          </a:xfrm>
          <a:prstGeom prst="rect">
            <a:avLst/>
          </a:prstGeom>
          <a:noFill/>
        </p:spPr>
        <p:txBody>
          <a:bodyPr>
            <a:spAutoFit/>
          </a:bodyPr>
          <a:lstStyle/>
          <a:p>
            <a:pPr algn="just" eaLnBrk="1" fontAlgn="auto" hangingPunct="1">
              <a:spcBef>
                <a:spcPts val="0"/>
              </a:spcBef>
              <a:spcAft>
                <a:spcPts val="0"/>
              </a:spcAft>
              <a:defRPr/>
            </a:pPr>
            <a:r>
              <a:rPr lang="en-US" sz="1600" b="1" dirty="0">
                <a:solidFill>
                  <a:schemeClr val="bg1"/>
                </a:solidFill>
                <a:latin typeface="Open Sans" panose="020B0606030504020204" pitchFamily="34" charset="0"/>
                <a:ea typeface="+mn-ea"/>
              </a:rPr>
              <a:t>www.investinpuglia.com</a:t>
            </a:r>
            <a:endParaRPr lang="en-GB" sz="1600" b="1" dirty="0">
              <a:solidFill>
                <a:schemeClr val="bg1"/>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31366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o 13">
            <a:extLst>
              <a:ext uri="{FF2B5EF4-FFF2-40B4-BE49-F238E27FC236}">
                <a16:creationId xmlns:a16="http://schemas.microsoft.com/office/drawing/2014/main" id="{0DC526CD-12DF-4AC8-B697-DA9BCF52401A}"/>
              </a:ext>
            </a:extLst>
          </p:cNvPr>
          <p:cNvGraphicFramePr>
            <a:graphicFrameLocks noChangeAspect="1"/>
          </p:cNvGraphicFramePr>
          <p:nvPr>
            <p:extLst>
              <p:ext uri="{D42A27DB-BD31-4B8C-83A1-F6EECF244321}">
                <p14:modId xmlns:p14="http://schemas.microsoft.com/office/powerpoint/2010/main" val="1169293444"/>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14339" name="Acrobat Document" r:id="rId3" imgW="6515055" imgH="7314920" progId="Acrobat.Document.DC">
                  <p:embed/>
                </p:oleObj>
              </mc:Choice>
              <mc:Fallback>
                <p:oleObj name="Acrobat Document" r:id="rId3" imgW="6515055" imgH="7314920" progId="Acrobat.Document.DC">
                  <p:embed/>
                  <p:pic>
                    <p:nvPicPr>
                      <p:cNvPr id="4" name="Objeto 3">
                        <a:extLst>
                          <a:ext uri="{FF2B5EF4-FFF2-40B4-BE49-F238E27FC236}">
                            <a16:creationId xmlns:a16="http://schemas.microsoft.com/office/drawing/2014/main" id="{45E74D84-D08D-467C-8C73-9AB950EE8770}"/>
                          </a:ext>
                        </a:extLst>
                      </p:cNvPr>
                      <p:cNvPicPr/>
                      <p:nvPr/>
                    </p:nvPicPr>
                    <p:blipFill>
                      <a:blip r:embed="rId4"/>
                      <a:stretch>
                        <a:fillRect/>
                      </a:stretch>
                    </p:blipFill>
                    <p:spPr>
                      <a:xfrm>
                        <a:off x="-1" y="566501"/>
                        <a:ext cx="12191999" cy="13687924"/>
                      </a:xfrm>
                      <a:prstGeom prst="rect">
                        <a:avLst/>
                      </a:prstGeom>
                    </p:spPr>
                  </p:pic>
                </p:oleObj>
              </mc:Fallback>
            </mc:AlternateContent>
          </a:graphicData>
        </a:graphic>
      </p:graphicFrame>
      <p:sp>
        <p:nvSpPr>
          <p:cNvPr id="10" name="CuadroTexto 9">
            <a:extLst>
              <a:ext uri="{FF2B5EF4-FFF2-40B4-BE49-F238E27FC236}">
                <a16:creationId xmlns:a16="http://schemas.microsoft.com/office/drawing/2014/main" id="{9D5CC7AD-5321-4B29-A2CA-DD9B4DC9DFF5}"/>
              </a:ext>
            </a:extLst>
          </p:cNvPr>
          <p:cNvSpPr txBox="1"/>
          <p:nvPr/>
        </p:nvSpPr>
        <p:spPr>
          <a:xfrm>
            <a:off x="5289872" y="1677354"/>
            <a:ext cx="5649339" cy="3693319"/>
          </a:xfrm>
          <a:prstGeom prst="rect">
            <a:avLst/>
          </a:prstGeom>
          <a:noFill/>
        </p:spPr>
        <p:txBody>
          <a:bodyPr wrap="square" rtlCol="0">
            <a:spAutoFit/>
          </a:bodyPr>
          <a:lstStyle/>
          <a:p>
            <a:pPr algn="just"/>
            <a:r>
              <a:rPr lang="en-US" sz="1600" b="1" i="1" dirty="0">
                <a:latin typeface="Bahnschrift SemiBold" panose="020B0502040204020203" pitchFamily="34" charset="0"/>
              </a:rPr>
              <a:t>Sector specialization: Marketplace, social Influencer, followers, </a:t>
            </a:r>
            <a:r>
              <a:rPr lang="en-US" sz="1600" b="1" i="1" dirty="0" err="1">
                <a:latin typeface="Bahnschrift SemiBold" panose="020B0502040204020203" pitchFamily="34" charset="0"/>
              </a:rPr>
              <a:t>nft</a:t>
            </a:r>
            <a:r>
              <a:rPr lang="en-US" sz="1600" b="1" i="1" dirty="0">
                <a:latin typeface="Bahnschrift SemiBold" panose="020B0502040204020203" pitchFamily="34" charset="0"/>
              </a:rPr>
              <a:t>, digital content</a:t>
            </a:r>
          </a:p>
          <a:p>
            <a:pPr algn="just"/>
            <a:endParaRPr lang="en-US" sz="1600" b="1" dirty="0">
              <a:latin typeface="Bahnschrift SemiBold" panose="020B0502040204020203" pitchFamily="34" charset="0"/>
            </a:endParaRPr>
          </a:p>
          <a:p>
            <a:pPr algn="just"/>
            <a:endParaRPr lang="en-US" sz="1600" b="1" dirty="0">
              <a:latin typeface="Bahnschrift SemiBold" panose="020B0502040204020203" pitchFamily="34" charset="0"/>
            </a:endParaRPr>
          </a:p>
          <a:p>
            <a:pPr algn="just">
              <a:spcAft>
                <a:spcPts val="600"/>
              </a:spcAft>
            </a:pPr>
            <a:r>
              <a:rPr lang="en-US" sz="1600" dirty="0">
                <a:latin typeface="Bahnschrift SemiBold" panose="020B0502040204020203" pitchFamily="34" charset="0"/>
              </a:rPr>
              <a:t>ETCIUU - Influencer for Fans- Is a virtual entertainment mobile platform for social influencers and creators to provide fans with great Interaction and content. </a:t>
            </a:r>
          </a:p>
          <a:p>
            <a:pPr algn="just">
              <a:spcAft>
                <a:spcPts val="600"/>
              </a:spcAft>
            </a:pPr>
            <a:r>
              <a:rPr lang="en-US" sz="1600" dirty="0">
                <a:latin typeface="Bahnschrift SemiBold" panose="020B0502040204020203" pitchFamily="34" charset="0"/>
              </a:rPr>
              <a:t>Through the </a:t>
            </a:r>
            <a:r>
              <a:rPr lang="en-US" sz="1600" dirty="0" err="1">
                <a:latin typeface="Bahnschrift SemiBold" panose="020B0502040204020203" pitchFamily="34" charset="0"/>
              </a:rPr>
              <a:t>Etciuu</a:t>
            </a:r>
            <a:r>
              <a:rPr lang="en-US" sz="1600" dirty="0">
                <a:latin typeface="Bahnschrift SemiBold" panose="020B0502040204020203" pitchFamily="34" charset="0"/>
              </a:rPr>
              <a:t> mobile App, influencer can offer, produce and deliver contents to their fans such as: Video-chat, Video &amp; Audio Personal Messaging, Live Streaming and Premium Contents access. </a:t>
            </a:r>
          </a:p>
          <a:p>
            <a:pPr algn="just">
              <a:spcAft>
                <a:spcPts val="600"/>
              </a:spcAft>
            </a:pPr>
            <a:r>
              <a:rPr lang="en-US" sz="1600" dirty="0">
                <a:latin typeface="Bahnschrift SemiBold" panose="020B0502040204020203" pitchFamily="34" charset="0"/>
              </a:rPr>
              <a:t>All services are integrated within the app and all contents are accessible through the same app with no need for users to leave the application</a:t>
            </a:r>
          </a:p>
        </p:txBody>
      </p:sp>
      <p:sp>
        <p:nvSpPr>
          <p:cNvPr id="9" name="CuadroTexto 8">
            <a:extLst>
              <a:ext uri="{FF2B5EF4-FFF2-40B4-BE49-F238E27FC236}">
                <a16:creationId xmlns:a16="http://schemas.microsoft.com/office/drawing/2014/main" id="{99718200-7BF7-4809-83E6-55C045E8567B}"/>
              </a:ext>
            </a:extLst>
          </p:cNvPr>
          <p:cNvSpPr txBox="1"/>
          <p:nvPr/>
        </p:nvSpPr>
        <p:spPr>
          <a:xfrm>
            <a:off x="1010102" y="2494593"/>
            <a:ext cx="4306967" cy="2800767"/>
          </a:xfrm>
          <a:prstGeom prst="rect">
            <a:avLst/>
          </a:prstGeom>
          <a:noFill/>
        </p:spPr>
        <p:txBody>
          <a:bodyPr wrap="square" rtlCol="0">
            <a:spAutoFit/>
          </a:bodyPr>
          <a:lstStyle/>
          <a:p>
            <a:r>
              <a:rPr lang="it-IT" sz="1600" b="1" dirty="0">
                <a:latin typeface="Garamond" panose="02020404030301010803" pitchFamily="18" charset="0"/>
              </a:rPr>
              <a:t>Etciuu srl</a:t>
            </a:r>
          </a:p>
          <a:p>
            <a:r>
              <a:rPr lang="it-IT" sz="1600" dirty="0">
                <a:latin typeface="Garamond" panose="02020404030301010803" pitchFamily="18" charset="0"/>
              </a:rPr>
              <a:t>Via Giuseppe Zanardelli 32</a:t>
            </a:r>
          </a:p>
          <a:p>
            <a:r>
              <a:rPr lang="it-IT" sz="1600" dirty="0">
                <a:latin typeface="Garamond" panose="02020404030301010803" pitchFamily="18" charset="0"/>
              </a:rPr>
              <a:t>73100 Lecce (LE)</a:t>
            </a:r>
          </a:p>
          <a:p>
            <a:r>
              <a:rPr lang="it-IT" sz="1600" dirty="0">
                <a:latin typeface="Garamond" panose="02020404030301010803" pitchFamily="18" charset="0"/>
              </a:rPr>
              <a:t>Italy</a:t>
            </a:r>
          </a:p>
          <a:p>
            <a:endParaRPr lang="en-US" sz="1600" dirty="0">
              <a:latin typeface="Garamond" panose="02020404030301010803" pitchFamily="18" charset="0"/>
            </a:endParaRPr>
          </a:p>
          <a:p>
            <a:r>
              <a:rPr lang="en-US" sz="1600" dirty="0">
                <a:latin typeface="Garamond" panose="02020404030301010803" pitchFamily="18" charset="0"/>
              </a:rPr>
              <a:t>+39 339 407 9511</a:t>
            </a:r>
          </a:p>
          <a:p>
            <a:r>
              <a:rPr lang="en-US" sz="1600" dirty="0">
                <a:latin typeface="Garamond" panose="02020404030301010803" pitchFamily="18" charset="0"/>
              </a:rPr>
              <a:t>Marco Di </a:t>
            </a:r>
            <a:r>
              <a:rPr lang="en-US" sz="1600" dirty="0" err="1">
                <a:latin typeface="Garamond" panose="02020404030301010803" pitchFamily="18" charset="0"/>
              </a:rPr>
              <a:t>Gioacchino</a:t>
            </a:r>
            <a:endParaRPr lang="en-US" sz="1600" dirty="0">
              <a:latin typeface="Garamond" panose="02020404030301010803" pitchFamily="18" charset="0"/>
            </a:endParaRPr>
          </a:p>
          <a:p>
            <a:r>
              <a:rPr lang="en-US" sz="1600" dirty="0">
                <a:latin typeface="Garamond" panose="02020404030301010803" pitchFamily="18" charset="0"/>
              </a:rPr>
              <a:t>Sole </a:t>
            </a:r>
            <a:r>
              <a:rPr lang="en-US" sz="1600" dirty="0" err="1">
                <a:latin typeface="Garamond" panose="02020404030301010803" pitchFamily="18" charset="0"/>
              </a:rPr>
              <a:t>Administator</a:t>
            </a:r>
            <a:endParaRPr lang="en-US" sz="1600" dirty="0">
              <a:latin typeface="Garamond" panose="02020404030301010803" pitchFamily="18" charset="0"/>
            </a:endParaRPr>
          </a:p>
          <a:p>
            <a:r>
              <a:rPr lang="en-US" sz="1600" dirty="0">
                <a:latin typeface="Garamond" panose="02020404030301010803" pitchFamily="18" charset="0"/>
                <a:hlinkClick r:id="rId5"/>
              </a:rPr>
              <a:t>marco@etciuu.com</a:t>
            </a:r>
            <a:endParaRPr lang="en-US" sz="1600" dirty="0">
              <a:latin typeface="Garamond" panose="02020404030301010803" pitchFamily="18" charset="0"/>
            </a:endParaRPr>
          </a:p>
          <a:p>
            <a:endParaRPr lang="en-US" sz="1600" dirty="0">
              <a:latin typeface="Garamond" panose="02020404030301010803" pitchFamily="18" charset="0"/>
            </a:endParaRPr>
          </a:p>
          <a:p>
            <a:r>
              <a:rPr lang="en-US" sz="1600" dirty="0">
                <a:latin typeface="Garamond" panose="02020404030301010803" pitchFamily="18" charset="0"/>
                <a:hlinkClick r:id="rId6"/>
              </a:rPr>
              <a:t>www.etciuu.com</a:t>
            </a:r>
            <a:endParaRPr lang="en-US" sz="1600" dirty="0">
              <a:latin typeface="Garamond" panose="02020404030301010803" pitchFamily="18" charset="0"/>
            </a:endParaRPr>
          </a:p>
        </p:txBody>
      </p:sp>
      <p:pic>
        <p:nvPicPr>
          <p:cNvPr id="7" name="Imagen 6" descr="Imagen que contiene Logotipo&#10;&#10;Descripción generada automáticamente">
            <a:extLst>
              <a:ext uri="{FF2B5EF4-FFF2-40B4-BE49-F238E27FC236}">
                <a16:creationId xmlns:a16="http://schemas.microsoft.com/office/drawing/2014/main" id="{C2A6FF11-F0A0-4226-949D-5555339E896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10102" y="1677354"/>
            <a:ext cx="1980458" cy="916352"/>
          </a:xfrm>
          <a:prstGeom prst="rect">
            <a:avLst/>
          </a:prstGeom>
        </p:spPr>
      </p:pic>
      <p:sp>
        <p:nvSpPr>
          <p:cNvPr id="11" name="Botón de acción: ir a inicio 10">
            <a:hlinkClick r:id="rId8" action="ppaction://hlinksldjump" highlightClick="1"/>
            <a:extLst>
              <a:ext uri="{FF2B5EF4-FFF2-40B4-BE49-F238E27FC236}">
                <a16:creationId xmlns:a16="http://schemas.microsoft.com/office/drawing/2014/main" id="{A7538487-1B14-4510-9E5B-3EF2E6AD304E}"/>
              </a:ext>
            </a:extLst>
          </p:cNvPr>
          <p:cNvSpPr/>
          <p:nvPr/>
        </p:nvSpPr>
        <p:spPr>
          <a:xfrm>
            <a:off x="1124125" y="5972467"/>
            <a:ext cx="528507" cy="537391"/>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4B9AEDD4-44AF-4EEE-91C9-F40265B345A1}"/>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object 6">
            <a:extLst>
              <a:ext uri="{FF2B5EF4-FFF2-40B4-BE49-F238E27FC236}">
                <a16:creationId xmlns:a16="http://schemas.microsoft.com/office/drawing/2014/main" id="{C95FF408-1E76-488F-B012-B12EF406D6B6}"/>
              </a:ext>
            </a:extLst>
          </p:cNvPr>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sp>
        <p:nvSpPr>
          <p:cNvPr id="12" name="TextBox 37">
            <a:extLst>
              <a:ext uri="{FF2B5EF4-FFF2-40B4-BE49-F238E27FC236}">
                <a16:creationId xmlns:a16="http://schemas.microsoft.com/office/drawing/2014/main" id="{A2A56003-B307-4C3B-826E-2E02196C846B}"/>
              </a:ext>
            </a:extLst>
          </p:cNvPr>
          <p:cNvSpPr txBox="1"/>
          <p:nvPr/>
        </p:nvSpPr>
        <p:spPr>
          <a:xfrm>
            <a:off x="1247607" y="6561789"/>
            <a:ext cx="6973888" cy="338138"/>
          </a:xfrm>
          <a:prstGeom prst="rect">
            <a:avLst/>
          </a:prstGeom>
          <a:noFill/>
        </p:spPr>
        <p:txBody>
          <a:bodyPr>
            <a:spAutoFit/>
          </a:bodyPr>
          <a:lstStyle/>
          <a:p>
            <a:pPr algn="just" eaLnBrk="1" fontAlgn="auto" hangingPunct="1">
              <a:spcBef>
                <a:spcPts val="0"/>
              </a:spcBef>
              <a:spcAft>
                <a:spcPts val="0"/>
              </a:spcAft>
              <a:defRPr/>
            </a:pPr>
            <a:r>
              <a:rPr lang="en-US" sz="1600" b="1" dirty="0">
                <a:solidFill>
                  <a:schemeClr val="bg1"/>
                </a:solidFill>
                <a:latin typeface="Open Sans" panose="020B0606030504020204" pitchFamily="34" charset="0"/>
                <a:ea typeface="+mn-ea"/>
              </a:rPr>
              <a:t>www.investinpuglia.com</a:t>
            </a:r>
            <a:endParaRPr lang="en-GB" sz="1600" b="1" dirty="0">
              <a:solidFill>
                <a:schemeClr val="bg1"/>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042169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o 13">
            <a:extLst>
              <a:ext uri="{FF2B5EF4-FFF2-40B4-BE49-F238E27FC236}">
                <a16:creationId xmlns:a16="http://schemas.microsoft.com/office/drawing/2014/main" id="{5645AF31-D4CC-42A5-9A30-90A4C19F2AB0}"/>
              </a:ext>
            </a:extLst>
          </p:cNvPr>
          <p:cNvGraphicFramePr>
            <a:graphicFrameLocks noChangeAspect="1"/>
          </p:cNvGraphicFramePr>
          <p:nvPr>
            <p:extLst>
              <p:ext uri="{D42A27DB-BD31-4B8C-83A1-F6EECF244321}">
                <p14:modId xmlns:p14="http://schemas.microsoft.com/office/powerpoint/2010/main" val="1169293444"/>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15363" name="Acrobat Document" r:id="rId3" imgW="6515055" imgH="7314920" progId="Acrobat.Document.DC">
                  <p:embed/>
                </p:oleObj>
              </mc:Choice>
              <mc:Fallback>
                <p:oleObj name="Acrobat Document" r:id="rId3" imgW="6515055" imgH="7314920" progId="Acrobat.Document.DC">
                  <p:embed/>
                  <p:pic>
                    <p:nvPicPr>
                      <p:cNvPr id="4" name="Objeto 3">
                        <a:extLst>
                          <a:ext uri="{FF2B5EF4-FFF2-40B4-BE49-F238E27FC236}">
                            <a16:creationId xmlns:a16="http://schemas.microsoft.com/office/drawing/2014/main" id="{45E74D84-D08D-467C-8C73-9AB950EE8770}"/>
                          </a:ext>
                        </a:extLst>
                      </p:cNvPr>
                      <p:cNvPicPr/>
                      <p:nvPr/>
                    </p:nvPicPr>
                    <p:blipFill>
                      <a:blip r:embed="rId4"/>
                      <a:stretch>
                        <a:fillRect/>
                      </a:stretch>
                    </p:blipFill>
                    <p:spPr>
                      <a:xfrm>
                        <a:off x="-1" y="566501"/>
                        <a:ext cx="12191999" cy="13687924"/>
                      </a:xfrm>
                      <a:prstGeom prst="rect">
                        <a:avLst/>
                      </a:prstGeom>
                    </p:spPr>
                  </p:pic>
                </p:oleObj>
              </mc:Fallback>
            </mc:AlternateContent>
          </a:graphicData>
        </a:graphic>
      </p:graphicFrame>
      <p:pic>
        <p:nvPicPr>
          <p:cNvPr id="5" name="Imagen 4" descr="Imagen que contiene plato, dibujo&#10;&#10;Descripción generada automáticamente">
            <a:extLst>
              <a:ext uri="{FF2B5EF4-FFF2-40B4-BE49-F238E27FC236}">
                <a16:creationId xmlns:a16="http://schemas.microsoft.com/office/drawing/2014/main" id="{B0933B35-AF27-4BC0-BFE3-8EB439BC9F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0101" y="1676439"/>
            <a:ext cx="1980457" cy="904888"/>
          </a:xfrm>
          <a:prstGeom prst="rect">
            <a:avLst/>
          </a:prstGeom>
        </p:spPr>
      </p:pic>
      <p:sp>
        <p:nvSpPr>
          <p:cNvPr id="2" name="Título 1">
            <a:extLst>
              <a:ext uri="{FF2B5EF4-FFF2-40B4-BE49-F238E27FC236}">
                <a16:creationId xmlns:a16="http://schemas.microsoft.com/office/drawing/2014/main" id="{5D1C05E0-097D-491C-9A9C-690C0436FB76}"/>
              </a:ext>
            </a:extLst>
          </p:cNvPr>
          <p:cNvSpPr>
            <a:spLocks noGrp="1"/>
          </p:cNvSpPr>
          <p:nvPr>
            <p:ph type="ctrTitle"/>
          </p:nvPr>
        </p:nvSpPr>
        <p:spPr>
          <a:xfrm>
            <a:off x="547381" y="1435018"/>
            <a:ext cx="11568419" cy="5176007"/>
          </a:xfrm>
        </p:spPr>
        <p:txBody>
          <a:bodyPr numCol="2" anchor="t">
            <a:noAutofit/>
          </a:bodyPr>
          <a:lstStyle/>
          <a:p>
            <a:pPr>
              <a:lnSpc>
                <a:spcPct val="250000"/>
              </a:lnSpc>
            </a:pPr>
            <a:r>
              <a:rPr lang="es-ES" sz="35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br>
              <a:rPr lang="es-ES" sz="1100" dirty="0">
                <a:effectLst>
                  <a:outerShdw blurRad="38100" dist="38100" dir="2700000" algn="tl">
                    <a:srgbClr val="000000">
                      <a:alpha val="43137"/>
                    </a:srgbClr>
                  </a:outerShdw>
                </a:effectLst>
                <a:latin typeface="Garamond" panose="02020404030301010803" pitchFamily="18" charset="0"/>
              </a:rPr>
            </a:br>
            <a:endParaRPr lang="es-ES" sz="1100" dirty="0">
              <a:effectLst>
                <a:outerShdw blurRad="38100" dist="38100" dir="2700000" algn="tl">
                  <a:srgbClr val="000000">
                    <a:alpha val="43137"/>
                  </a:srgbClr>
                </a:outerShdw>
              </a:effectLst>
              <a:latin typeface="Garamond" panose="02020404030301010803" pitchFamily="18" charset="0"/>
            </a:endParaRPr>
          </a:p>
        </p:txBody>
      </p:sp>
      <p:sp>
        <p:nvSpPr>
          <p:cNvPr id="9" name="CuadroTexto 8">
            <a:extLst>
              <a:ext uri="{FF2B5EF4-FFF2-40B4-BE49-F238E27FC236}">
                <a16:creationId xmlns:a16="http://schemas.microsoft.com/office/drawing/2014/main" id="{99718200-7BF7-4809-83E6-55C045E8567B}"/>
              </a:ext>
            </a:extLst>
          </p:cNvPr>
          <p:cNvSpPr txBox="1"/>
          <p:nvPr/>
        </p:nvSpPr>
        <p:spPr>
          <a:xfrm>
            <a:off x="1010102" y="2494593"/>
            <a:ext cx="4306967" cy="2800767"/>
          </a:xfrm>
          <a:prstGeom prst="rect">
            <a:avLst/>
          </a:prstGeom>
          <a:noFill/>
        </p:spPr>
        <p:txBody>
          <a:bodyPr wrap="square" rtlCol="0">
            <a:spAutoFit/>
          </a:bodyPr>
          <a:lstStyle/>
          <a:p>
            <a:r>
              <a:rPr lang="it-IT" sz="1600" b="1" dirty="0">
                <a:latin typeface="Garamond" panose="02020404030301010803" pitchFamily="18" charset="0"/>
              </a:rPr>
              <a:t>HRCOFFEE srl</a:t>
            </a:r>
          </a:p>
          <a:p>
            <a:r>
              <a:rPr lang="it-IT" sz="1600" dirty="0">
                <a:latin typeface="Garamond" panose="02020404030301010803" pitchFamily="18" charset="0"/>
              </a:rPr>
              <a:t>Via Adriano Olivetti 11</a:t>
            </a:r>
          </a:p>
          <a:p>
            <a:r>
              <a:rPr lang="it-IT" sz="1600" dirty="0">
                <a:latin typeface="Garamond" panose="02020404030301010803" pitchFamily="18" charset="0"/>
              </a:rPr>
              <a:t>70056 Molfetta (BA)</a:t>
            </a:r>
          </a:p>
          <a:p>
            <a:r>
              <a:rPr lang="it-IT" sz="1600" dirty="0">
                <a:latin typeface="Garamond" panose="02020404030301010803" pitchFamily="18" charset="0"/>
              </a:rPr>
              <a:t> Italy</a:t>
            </a:r>
          </a:p>
          <a:p>
            <a:endParaRPr lang="en-US" sz="1600" dirty="0">
              <a:latin typeface="Garamond" panose="02020404030301010803" pitchFamily="18" charset="0"/>
            </a:endParaRPr>
          </a:p>
          <a:p>
            <a:r>
              <a:rPr lang="en-US" sz="1600" dirty="0">
                <a:latin typeface="Garamond" panose="02020404030301010803" pitchFamily="18" charset="0"/>
              </a:rPr>
              <a:t>+39 327 337 4547</a:t>
            </a:r>
          </a:p>
          <a:p>
            <a:r>
              <a:rPr lang="en-US" sz="1600" dirty="0">
                <a:latin typeface="Garamond" panose="02020404030301010803" pitchFamily="18" charset="0"/>
              </a:rPr>
              <a:t>Davide de Palma</a:t>
            </a:r>
          </a:p>
          <a:p>
            <a:r>
              <a:rPr lang="en-US" sz="1600" dirty="0">
                <a:latin typeface="Garamond" panose="02020404030301010803" pitchFamily="18" charset="0"/>
              </a:rPr>
              <a:t>Co-Founder - CTO</a:t>
            </a:r>
          </a:p>
          <a:p>
            <a:r>
              <a:rPr lang="en-US" sz="1600" dirty="0">
                <a:latin typeface="Garamond" panose="02020404030301010803" pitchFamily="18" charset="0"/>
                <a:hlinkClick r:id="rId6"/>
              </a:rPr>
              <a:t>davide.depalma@hrcoffee.it</a:t>
            </a:r>
            <a:endParaRPr lang="en-US" sz="1600" dirty="0">
              <a:latin typeface="Garamond" panose="02020404030301010803" pitchFamily="18" charset="0"/>
            </a:endParaRPr>
          </a:p>
          <a:p>
            <a:endParaRPr lang="en-US" sz="1600" dirty="0">
              <a:latin typeface="Garamond" panose="02020404030301010803" pitchFamily="18" charset="0"/>
            </a:endParaRPr>
          </a:p>
          <a:p>
            <a:r>
              <a:rPr lang="en-US" sz="1600" dirty="0">
                <a:latin typeface="Garamond" panose="02020404030301010803" pitchFamily="18" charset="0"/>
                <a:hlinkClick r:id="rId7"/>
              </a:rPr>
              <a:t>www.hrcoffee.it</a:t>
            </a:r>
            <a:endParaRPr lang="en-US" sz="1600" dirty="0">
              <a:latin typeface="Garamond" panose="02020404030301010803" pitchFamily="18" charset="0"/>
            </a:endParaRPr>
          </a:p>
        </p:txBody>
      </p:sp>
      <p:sp>
        <p:nvSpPr>
          <p:cNvPr id="10" name="CuadroTexto 9">
            <a:extLst>
              <a:ext uri="{FF2B5EF4-FFF2-40B4-BE49-F238E27FC236}">
                <a16:creationId xmlns:a16="http://schemas.microsoft.com/office/drawing/2014/main" id="{9D5CC7AD-5321-4B29-A2CA-DD9B4DC9DFF5}"/>
              </a:ext>
            </a:extLst>
          </p:cNvPr>
          <p:cNvSpPr txBox="1"/>
          <p:nvPr/>
        </p:nvSpPr>
        <p:spPr>
          <a:xfrm>
            <a:off x="4876800" y="850194"/>
            <a:ext cx="6062411" cy="5370701"/>
          </a:xfrm>
          <a:prstGeom prst="rect">
            <a:avLst/>
          </a:prstGeom>
          <a:noFill/>
        </p:spPr>
        <p:txBody>
          <a:bodyPr wrap="square" rtlCol="0">
            <a:spAutoFit/>
          </a:bodyPr>
          <a:lstStyle/>
          <a:p>
            <a:pPr algn="ctr">
              <a:spcAft>
                <a:spcPts val="600"/>
              </a:spcAft>
            </a:pPr>
            <a:r>
              <a:rPr lang="en-US" sz="1600" b="1" i="1" dirty="0">
                <a:latin typeface="Bahnschrift SemiBold" panose="020B0502040204020203" pitchFamily="34" charset="0"/>
              </a:rPr>
              <a:t>Sector specialization:  HR- Tech</a:t>
            </a:r>
          </a:p>
          <a:p>
            <a:pPr algn="just">
              <a:spcAft>
                <a:spcPts val="600"/>
              </a:spcAft>
            </a:pPr>
            <a:endParaRPr lang="en-US" sz="1500" b="1" dirty="0">
              <a:latin typeface="Bahnschrift SemiBold" panose="020B0502040204020203" pitchFamily="34" charset="0"/>
            </a:endParaRPr>
          </a:p>
          <a:p>
            <a:pPr algn="just">
              <a:spcAft>
                <a:spcPts val="600"/>
              </a:spcAft>
            </a:pPr>
            <a:r>
              <a:rPr lang="en-US" sz="1600" dirty="0" err="1">
                <a:latin typeface="Bahnschrift SemiBold" panose="020B0502040204020203" pitchFamily="34" charset="0"/>
              </a:rPr>
              <a:t>Hrcoffee</a:t>
            </a:r>
            <a:r>
              <a:rPr lang="en-US" sz="1600" dirty="0">
                <a:latin typeface="Bahnschrift SemiBold" panose="020B0502040204020203" pitchFamily="34" charset="0"/>
              </a:rPr>
              <a:t> Platform is a people analytics software, it is capable of analyzing data from multiple sources creating career development and employee growth scenarios. Furthermore, the dashboard is useful for validating the people strategy and making business decisions.</a:t>
            </a:r>
          </a:p>
          <a:p>
            <a:pPr algn="just">
              <a:spcAft>
                <a:spcPts val="600"/>
              </a:spcAft>
            </a:pPr>
            <a:r>
              <a:rPr lang="en-US" sz="1600" dirty="0">
                <a:latin typeface="Bahnschrift SemiBold" panose="020B0502040204020203" pitchFamily="34" charset="0"/>
              </a:rPr>
              <a:t>The </a:t>
            </a:r>
            <a:r>
              <a:rPr lang="en-US" sz="1600" dirty="0" err="1">
                <a:latin typeface="Bahnschrift SemiBold" panose="020B0502040204020203" pitchFamily="34" charset="0"/>
              </a:rPr>
              <a:t>hrcoffee</a:t>
            </a:r>
            <a:r>
              <a:rPr lang="en-US" sz="1600" dirty="0">
                <a:latin typeface="Bahnschrift SemiBold" panose="020B0502040204020203" pitchFamily="34" charset="0"/>
              </a:rPr>
              <a:t> dashboard is useful for HR managers, CEOs, general managers and business people to make decisions about business decisions.</a:t>
            </a:r>
          </a:p>
          <a:p>
            <a:pPr algn="just">
              <a:spcAft>
                <a:spcPts val="600"/>
              </a:spcAft>
            </a:pPr>
            <a:r>
              <a:rPr lang="en-US" sz="1600" dirty="0">
                <a:latin typeface="Bahnschrift SemiBold" panose="020B0502040204020203" pitchFamily="34" charset="0"/>
              </a:rPr>
              <a:t>Thanks to the 30 indicators on the dashboard, useful scenarios for business processes can be created and HR Digital Twins are developed thanks to cognitive data, fundamentally important scenarios for business development and open innovation processes.</a:t>
            </a:r>
          </a:p>
          <a:p>
            <a:pPr algn="just">
              <a:spcAft>
                <a:spcPts val="600"/>
              </a:spcAft>
            </a:pPr>
            <a:r>
              <a:rPr lang="en-US" sz="1600" dirty="0" err="1">
                <a:latin typeface="Bahnschrift SemiBold" panose="020B0502040204020203" pitchFamily="34" charset="0"/>
              </a:rPr>
              <a:t>Hrcoffee</a:t>
            </a:r>
            <a:r>
              <a:rPr lang="en-US" sz="1600" dirty="0">
                <a:latin typeface="Bahnschrift SemiBold" panose="020B0502040204020203" pitchFamily="34" charset="0"/>
              </a:rPr>
              <a:t> is an Italian startup, based in Molfetta, in southern Italy. We received an investment from </a:t>
            </a:r>
            <a:r>
              <a:rPr lang="en-US" sz="1600" dirty="0" err="1">
                <a:latin typeface="Bahnschrift SemiBold" panose="020B0502040204020203" pitchFamily="34" charset="0"/>
              </a:rPr>
              <a:t>Exprivia</a:t>
            </a:r>
            <a:r>
              <a:rPr lang="en-US" sz="1600" dirty="0">
                <a:latin typeface="Bahnschrift SemiBold" panose="020B0502040204020203" pitchFamily="34" charset="0"/>
              </a:rPr>
              <a:t> Group. Currently </a:t>
            </a:r>
            <a:r>
              <a:rPr lang="en-US" sz="1600" dirty="0" err="1">
                <a:latin typeface="Bahnschrift SemiBold" panose="020B0502040204020203" pitchFamily="34" charset="0"/>
              </a:rPr>
              <a:t>Hrcoffee</a:t>
            </a:r>
            <a:r>
              <a:rPr lang="en-US" sz="1600" dirty="0">
                <a:latin typeface="Bahnschrift SemiBold" panose="020B0502040204020203" pitchFamily="34" charset="0"/>
              </a:rPr>
              <a:t> has several customers distributed in various sectors such as: Utilities, ICT, social, agri-food, pharmaceutical, logistics, mobility.</a:t>
            </a:r>
            <a:endParaRPr lang="es-ES" sz="2000" b="1" dirty="0">
              <a:latin typeface="Bahnschrift SemiBold" panose="020B0502040204020203" pitchFamily="34" charset="0"/>
            </a:endParaRPr>
          </a:p>
        </p:txBody>
      </p:sp>
      <p:sp>
        <p:nvSpPr>
          <p:cNvPr id="11" name="Botón de acción: ir a inicio 10">
            <a:hlinkClick r:id="rId8" action="ppaction://hlinksldjump" highlightClick="1"/>
            <a:extLst>
              <a:ext uri="{FF2B5EF4-FFF2-40B4-BE49-F238E27FC236}">
                <a16:creationId xmlns:a16="http://schemas.microsoft.com/office/drawing/2014/main" id="{5D8446D8-D3C3-4F90-85D1-C30EB4EDFDF4}"/>
              </a:ext>
            </a:extLst>
          </p:cNvPr>
          <p:cNvSpPr/>
          <p:nvPr/>
        </p:nvSpPr>
        <p:spPr>
          <a:xfrm>
            <a:off x="1124125" y="5972467"/>
            <a:ext cx="528507" cy="537391"/>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9687DED-7C22-482F-A9E2-4282E264F036}"/>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object 6">
            <a:extLst>
              <a:ext uri="{FF2B5EF4-FFF2-40B4-BE49-F238E27FC236}">
                <a16:creationId xmlns:a16="http://schemas.microsoft.com/office/drawing/2014/main" id="{7F3676EB-82D9-4918-AA67-F473138430DC}"/>
              </a:ext>
            </a:extLst>
          </p:cNvPr>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sp>
        <p:nvSpPr>
          <p:cNvPr id="12" name="TextBox 37">
            <a:extLst>
              <a:ext uri="{FF2B5EF4-FFF2-40B4-BE49-F238E27FC236}">
                <a16:creationId xmlns:a16="http://schemas.microsoft.com/office/drawing/2014/main" id="{3CAEC8C3-7A21-43AD-B2BE-2161D7D262E1}"/>
              </a:ext>
            </a:extLst>
          </p:cNvPr>
          <p:cNvSpPr txBox="1"/>
          <p:nvPr/>
        </p:nvSpPr>
        <p:spPr>
          <a:xfrm>
            <a:off x="1247607" y="6561789"/>
            <a:ext cx="6973888" cy="338138"/>
          </a:xfrm>
          <a:prstGeom prst="rect">
            <a:avLst/>
          </a:prstGeom>
          <a:noFill/>
        </p:spPr>
        <p:txBody>
          <a:bodyPr>
            <a:spAutoFit/>
          </a:bodyPr>
          <a:lstStyle/>
          <a:p>
            <a:pPr algn="just" eaLnBrk="1" fontAlgn="auto" hangingPunct="1">
              <a:spcBef>
                <a:spcPts val="0"/>
              </a:spcBef>
              <a:spcAft>
                <a:spcPts val="0"/>
              </a:spcAft>
              <a:defRPr/>
            </a:pPr>
            <a:r>
              <a:rPr lang="en-US" sz="1600" b="1" dirty="0">
                <a:solidFill>
                  <a:schemeClr val="bg1"/>
                </a:solidFill>
                <a:latin typeface="Open Sans" panose="020B0606030504020204" pitchFamily="34" charset="0"/>
                <a:ea typeface="+mn-ea"/>
              </a:rPr>
              <a:t>www.investinpuglia.com</a:t>
            </a:r>
            <a:endParaRPr lang="en-GB" sz="1600" b="1" dirty="0">
              <a:solidFill>
                <a:schemeClr val="bg1"/>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59956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a:extLst>
              <a:ext uri="{FF2B5EF4-FFF2-40B4-BE49-F238E27FC236}">
                <a16:creationId xmlns:a16="http://schemas.microsoft.com/office/drawing/2014/main" id="{32D1A737-1FDD-4DC5-9C9F-1A91F69FCBA0}"/>
              </a:ext>
            </a:extLst>
          </p:cNvPr>
          <p:cNvGraphicFramePr>
            <a:graphicFrameLocks noChangeAspect="1"/>
          </p:cNvGraphicFramePr>
          <p:nvPr>
            <p:extLst>
              <p:ext uri="{D42A27DB-BD31-4B8C-83A1-F6EECF244321}">
                <p14:modId xmlns:p14="http://schemas.microsoft.com/office/powerpoint/2010/main" val="1169293444"/>
              </p:ext>
            </p:extLst>
          </p:nvPr>
        </p:nvGraphicFramePr>
        <p:xfrm>
          <a:off x="-1" y="566501"/>
          <a:ext cx="12191999" cy="13687924"/>
        </p:xfrm>
        <a:graphic>
          <a:graphicData uri="http://schemas.openxmlformats.org/presentationml/2006/ole">
            <mc:AlternateContent xmlns:mc="http://schemas.openxmlformats.org/markup-compatibility/2006">
              <mc:Choice xmlns:v="urn:schemas-microsoft-com:vml" Requires="v">
                <p:oleObj spid="_x0000_s8248" name="Acrobat Document" r:id="rId3" imgW="6515055" imgH="7314920" progId="Acrobat.Document.DC">
                  <p:embed/>
                </p:oleObj>
              </mc:Choice>
              <mc:Fallback>
                <p:oleObj name="Acrobat Document" r:id="rId3" imgW="6515055" imgH="7314920" progId="Acrobat.Document.DC">
                  <p:embed/>
                  <p:pic>
                    <p:nvPicPr>
                      <p:cNvPr id="4" name="Objeto 3">
                        <a:extLst>
                          <a:ext uri="{FF2B5EF4-FFF2-40B4-BE49-F238E27FC236}">
                            <a16:creationId xmlns:a16="http://schemas.microsoft.com/office/drawing/2014/main" id="{45E74D84-D08D-467C-8C73-9AB950EE8770}"/>
                          </a:ext>
                        </a:extLst>
                      </p:cNvPr>
                      <p:cNvPicPr/>
                      <p:nvPr/>
                    </p:nvPicPr>
                    <p:blipFill>
                      <a:blip r:embed="rId4"/>
                      <a:stretch>
                        <a:fillRect/>
                      </a:stretch>
                    </p:blipFill>
                    <p:spPr>
                      <a:xfrm>
                        <a:off x="-1" y="566501"/>
                        <a:ext cx="12191999" cy="13687924"/>
                      </a:xfrm>
                      <a:prstGeom prst="rect">
                        <a:avLst/>
                      </a:prstGeom>
                    </p:spPr>
                  </p:pic>
                </p:oleObj>
              </mc:Fallback>
            </mc:AlternateContent>
          </a:graphicData>
        </a:graphic>
      </p:graphicFrame>
      <p:sp>
        <p:nvSpPr>
          <p:cNvPr id="10" name="CuadroTexto 9">
            <a:extLst>
              <a:ext uri="{FF2B5EF4-FFF2-40B4-BE49-F238E27FC236}">
                <a16:creationId xmlns:a16="http://schemas.microsoft.com/office/drawing/2014/main" id="{9D5CC7AD-5321-4B29-A2CA-DD9B4DC9DFF5}"/>
              </a:ext>
            </a:extLst>
          </p:cNvPr>
          <p:cNvSpPr txBox="1"/>
          <p:nvPr/>
        </p:nvSpPr>
        <p:spPr>
          <a:xfrm>
            <a:off x="5497192" y="2093312"/>
            <a:ext cx="5442019" cy="2308324"/>
          </a:xfrm>
          <a:prstGeom prst="rect">
            <a:avLst/>
          </a:prstGeom>
          <a:noFill/>
        </p:spPr>
        <p:txBody>
          <a:bodyPr wrap="square" rtlCol="0">
            <a:spAutoFit/>
          </a:bodyPr>
          <a:lstStyle/>
          <a:p>
            <a:pPr algn="ctr"/>
            <a:r>
              <a:rPr lang="en-US" sz="1600" b="1" i="1" dirty="0">
                <a:latin typeface="Bahnschrift SemiBold" panose="020B0502040204020203" pitchFamily="34" charset="0"/>
              </a:rPr>
              <a:t>Sector specialization: E-commerce e Digital Marketing  </a:t>
            </a:r>
            <a:endParaRPr lang="en-US" sz="1600" b="1" dirty="0">
              <a:latin typeface="Bahnschrift SemiBold" panose="020B0502040204020203" pitchFamily="34" charset="0"/>
            </a:endParaRPr>
          </a:p>
          <a:p>
            <a:pPr algn="just"/>
            <a:endParaRPr lang="en-US" sz="1600" b="1" dirty="0">
              <a:latin typeface="Bahnschrift SemiBold" panose="020B0502040204020203" pitchFamily="34" charset="0"/>
            </a:endParaRPr>
          </a:p>
          <a:p>
            <a:pPr algn="just"/>
            <a:endParaRPr lang="en-US" sz="1600" b="1" dirty="0">
              <a:latin typeface="Bahnschrift SemiBold" panose="020B0502040204020203" pitchFamily="34" charset="0"/>
            </a:endParaRPr>
          </a:p>
          <a:p>
            <a:pPr algn="just"/>
            <a:endParaRPr lang="en-US" sz="1600" b="1" dirty="0">
              <a:latin typeface="Bahnschrift SemiBold" panose="020B0502040204020203" pitchFamily="34" charset="0"/>
            </a:endParaRPr>
          </a:p>
          <a:p>
            <a:pPr algn="just"/>
            <a:r>
              <a:rPr lang="en-US" sz="1600" b="1" dirty="0">
                <a:latin typeface="Bahnschrift SemiBold" panose="020B0502040204020203" pitchFamily="34" charset="0"/>
              </a:rPr>
              <a:t>E-commerce platforms, email and mobile marketing. Access services to databases of </a:t>
            </a:r>
            <a:r>
              <a:rPr lang="en-US" sz="1600" b="1" dirty="0" err="1">
                <a:latin typeface="Bahnschrift SemiBold" panose="020B0502040204020203" pitchFamily="34" charset="0"/>
              </a:rPr>
              <a:t>BtoC</a:t>
            </a:r>
            <a:r>
              <a:rPr lang="en-US" sz="1600" b="1" dirty="0">
                <a:latin typeface="Bahnschrift SemiBold" panose="020B0502040204020203" pitchFamily="34" charset="0"/>
              </a:rPr>
              <a:t> and </a:t>
            </a:r>
            <a:r>
              <a:rPr lang="en-US" sz="1600" b="1" dirty="0" err="1">
                <a:latin typeface="Bahnschrift SemiBold" panose="020B0502040204020203" pitchFamily="34" charset="0"/>
              </a:rPr>
              <a:t>BtoB</a:t>
            </a:r>
            <a:r>
              <a:rPr lang="en-US" sz="1600" b="1" dirty="0">
                <a:latin typeface="Bahnschrift SemiBold" panose="020B0502040204020203" pitchFamily="34" charset="0"/>
              </a:rPr>
              <a:t> Customers.</a:t>
            </a:r>
            <a:endParaRPr lang="es-ES" sz="1600" b="1" dirty="0">
              <a:latin typeface="Bahnschrift SemiBold" panose="020B0502040204020203" pitchFamily="34" charset="0"/>
            </a:endParaRPr>
          </a:p>
          <a:p>
            <a:endParaRPr lang="es-ES" sz="1600" b="1" dirty="0">
              <a:latin typeface="Bahnschrift SemiBold" panose="020B0502040204020203" pitchFamily="34" charset="0"/>
            </a:endParaRPr>
          </a:p>
          <a:p>
            <a:endParaRPr lang="es-ES" sz="1600" b="1" dirty="0">
              <a:latin typeface="Bahnschrift SemiBold" panose="020B0502040204020203" pitchFamily="34" charset="0"/>
            </a:endParaRPr>
          </a:p>
        </p:txBody>
      </p:sp>
      <p:sp>
        <p:nvSpPr>
          <p:cNvPr id="9" name="CuadroTexto 8">
            <a:extLst>
              <a:ext uri="{FF2B5EF4-FFF2-40B4-BE49-F238E27FC236}">
                <a16:creationId xmlns:a16="http://schemas.microsoft.com/office/drawing/2014/main" id="{99718200-7BF7-4809-83E6-55C045E8567B}"/>
              </a:ext>
            </a:extLst>
          </p:cNvPr>
          <p:cNvSpPr txBox="1"/>
          <p:nvPr/>
        </p:nvSpPr>
        <p:spPr>
          <a:xfrm>
            <a:off x="1010102" y="2494593"/>
            <a:ext cx="4306967" cy="2800767"/>
          </a:xfrm>
          <a:prstGeom prst="rect">
            <a:avLst/>
          </a:prstGeom>
          <a:noFill/>
        </p:spPr>
        <p:txBody>
          <a:bodyPr wrap="square" rtlCol="0">
            <a:spAutoFit/>
          </a:bodyPr>
          <a:lstStyle/>
          <a:p>
            <a:r>
              <a:rPr lang="it-IT" sz="1600" b="1" dirty="0">
                <a:latin typeface="Garamond" panose="02020404030301010803" pitchFamily="18" charset="0"/>
              </a:rPr>
              <a:t>iComm Lab Srl</a:t>
            </a:r>
          </a:p>
          <a:p>
            <a:r>
              <a:rPr lang="it-IT" sz="1600" dirty="0">
                <a:latin typeface="Garamond" panose="02020404030301010803" pitchFamily="18" charset="0"/>
              </a:rPr>
              <a:t>Via S. Anna, 34 </a:t>
            </a:r>
          </a:p>
          <a:p>
            <a:r>
              <a:rPr lang="it-IT" sz="1600" dirty="0">
                <a:latin typeface="Garamond" panose="02020404030301010803" pitchFamily="18" charset="0"/>
              </a:rPr>
              <a:t>70021 Acquaviva delle Fonti (BA)</a:t>
            </a:r>
          </a:p>
          <a:p>
            <a:r>
              <a:rPr lang="it-IT" sz="1600" dirty="0">
                <a:latin typeface="Garamond" panose="02020404030301010803" pitchFamily="18" charset="0"/>
              </a:rPr>
              <a:t>Italy</a:t>
            </a:r>
          </a:p>
          <a:p>
            <a:endParaRPr lang="en-US" sz="1600" dirty="0">
              <a:latin typeface="Garamond" panose="02020404030301010803" pitchFamily="18" charset="0"/>
            </a:endParaRPr>
          </a:p>
          <a:p>
            <a:r>
              <a:rPr lang="en-US" sz="1600" dirty="0">
                <a:latin typeface="Garamond" panose="02020404030301010803" pitchFamily="18" charset="0"/>
              </a:rPr>
              <a:t>+39 080 246 6520</a:t>
            </a:r>
          </a:p>
          <a:p>
            <a:r>
              <a:rPr lang="en-US" sz="1600" dirty="0">
                <a:latin typeface="Garamond" panose="02020404030301010803" pitchFamily="18" charset="0"/>
              </a:rPr>
              <a:t>Giacomo </a:t>
            </a:r>
            <a:r>
              <a:rPr lang="en-US" sz="1600" dirty="0" err="1">
                <a:latin typeface="Garamond" panose="02020404030301010803" pitchFamily="18" charset="0"/>
              </a:rPr>
              <a:t>Lenoci</a:t>
            </a:r>
            <a:endParaRPr lang="en-US" sz="1600" dirty="0">
              <a:latin typeface="Garamond" panose="02020404030301010803" pitchFamily="18" charset="0"/>
            </a:endParaRPr>
          </a:p>
          <a:p>
            <a:r>
              <a:rPr lang="en-US" sz="1600" dirty="0">
                <a:latin typeface="Garamond" panose="02020404030301010803" pitchFamily="18" charset="0"/>
              </a:rPr>
              <a:t>CEO</a:t>
            </a:r>
          </a:p>
          <a:p>
            <a:r>
              <a:rPr lang="en-US" sz="1600" dirty="0">
                <a:latin typeface="Garamond" panose="02020404030301010803" pitchFamily="18" charset="0"/>
                <a:hlinkClick r:id="rId5"/>
              </a:rPr>
              <a:t>g.lenoci@icommlab.com</a:t>
            </a:r>
            <a:endParaRPr lang="en-US" sz="1600" dirty="0">
              <a:latin typeface="Garamond" panose="02020404030301010803" pitchFamily="18" charset="0"/>
            </a:endParaRPr>
          </a:p>
          <a:p>
            <a:endParaRPr lang="en-US" sz="1600" dirty="0">
              <a:latin typeface="Garamond" panose="02020404030301010803" pitchFamily="18" charset="0"/>
            </a:endParaRPr>
          </a:p>
          <a:p>
            <a:r>
              <a:rPr lang="en-US" sz="1600" dirty="0">
                <a:latin typeface="Garamond" panose="02020404030301010803" pitchFamily="18" charset="0"/>
                <a:hlinkClick r:id="rId6"/>
              </a:rPr>
              <a:t>www.icommlab.com</a:t>
            </a:r>
            <a:endParaRPr lang="en-US" sz="1600" dirty="0">
              <a:latin typeface="Garamond" panose="02020404030301010803" pitchFamily="18" charset="0"/>
            </a:endParaRPr>
          </a:p>
        </p:txBody>
      </p:sp>
      <p:graphicFrame>
        <p:nvGraphicFramePr>
          <p:cNvPr id="6" name="Objeto 5">
            <a:extLst>
              <a:ext uri="{FF2B5EF4-FFF2-40B4-BE49-F238E27FC236}">
                <a16:creationId xmlns:a16="http://schemas.microsoft.com/office/drawing/2014/main" id="{5957C1BC-67C1-4C8C-B809-947B35F0946B}"/>
              </a:ext>
            </a:extLst>
          </p:cNvPr>
          <p:cNvGraphicFramePr>
            <a:graphicFrameLocks noChangeAspect="1"/>
          </p:cNvGraphicFramePr>
          <p:nvPr>
            <p:extLst>
              <p:ext uri="{D42A27DB-BD31-4B8C-83A1-F6EECF244321}">
                <p14:modId xmlns:p14="http://schemas.microsoft.com/office/powerpoint/2010/main" val="3869338910"/>
              </p:ext>
            </p:extLst>
          </p:nvPr>
        </p:nvGraphicFramePr>
        <p:xfrm>
          <a:off x="1010102" y="1785402"/>
          <a:ext cx="3141291" cy="812403"/>
        </p:xfrm>
        <a:graphic>
          <a:graphicData uri="http://schemas.openxmlformats.org/presentationml/2006/ole">
            <mc:AlternateContent xmlns:mc="http://schemas.openxmlformats.org/markup-compatibility/2006">
              <mc:Choice xmlns:v="urn:schemas-microsoft-com:vml" Requires="v">
                <p:oleObj spid="_x0000_s8249" name="Acrobat Document" r:id="rId7" imgW="4971893" imgH="1285875" progId="Acrobat.Document.DC">
                  <p:embed/>
                </p:oleObj>
              </mc:Choice>
              <mc:Fallback>
                <p:oleObj name="Acrobat Document" r:id="rId7" imgW="4971893" imgH="1285875" progId="Acrobat.Document.DC">
                  <p:embed/>
                  <p:pic>
                    <p:nvPicPr>
                      <p:cNvPr id="6" name="Objeto 5">
                        <a:extLst>
                          <a:ext uri="{FF2B5EF4-FFF2-40B4-BE49-F238E27FC236}">
                            <a16:creationId xmlns:a16="http://schemas.microsoft.com/office/drawing/2014/main" id="{5957C1BC-67C1-4C8C-B809-947B35F0946B}"/>
                          </a:ext>
                        </a:extLst>
                      </p:cNvPr>
                      <p:cNvPicPr/>
                      <p:nvPr/>
                    </p:nvPicPr>
                    <p:blipFill>
                      <a:blip r:embed="rId8"/>
                      <a:stretch>
                        <a:fillRect/>
                      </a:stretch>
                    </p:blipFill>
                    <p:spPr>
                      <a:xfrm>
                        <a:off x="1010102" y="1785402"/>
                        <a:ext cx="3141291" cy="812403"/>
                      </a:xfrm>
                      <a:prstGeom prst="rect">
                        <a:avLst/>
                      </a:prstGeom>
                    </p:spPr>
                  </p:pic>
                </p:oleObj>
              </mc:Fallback>
            </mc:AlternateContent>
          </a:graphicData>
        </a:graphic>
      </p:graphicFrame>
      <p:sp>
        <p:nvSpPr>
          <p:cNvPr id="13" name="Botón de acción: ir a inicio 12">
            <a:hlinkClick r:id="rId9" action="ppaction://hlinksldjump" highlightClick="1"/>
            <a:extLst>
              <a:ext uri="{FF2B5EF4-FFF2-40B4-BE49-F238E27FC236}">
                <a16:creationId xmlns:a16="http://schemas.microsoft.com/office/drawing/2014/main" id="{E269FCA8-FFE5-4518-94ED-99F873DC753C}"/>
              </a:ext>
            </a:extLst>
          </p:cNvPr>
          <p:cNvSpPr/>
          <p:nvPr/>
        </p:nvSpPr>
        <p:spPr>
          <a:xfrm>
            <a:off x="1124125" y="5972467"/>
            <a:ext cx="528507" cy="537391"/>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9B28F6EE-4D98-47F7-AAD6-06FDE74A288D}"/>
              </a:ext>
            </a:extLst>
          </p:cNvPr>
          <p:cNvSpPr/>
          <p:nvPr/>
        </p:nvSpPr>
        <p:spPr>
          <a:xfrm>
            <a:off x="0" y="-44901"/>
            <a:ext cx="12192000" cy="675215"/>
          </a:xfrm>
          <a:prstGeom prst="rect">
            <a:avLst/>
          </a:prstGeom>
          <a:solidFill>
            <a:srgbClr val="041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object 6">
            <a:extLst>
              <a:ext uri="{FF2B5EF4-FFF2-40B4-BE49-F238E27FC236}">
                <a16:creationId xmlns:a16="http://schemas.microsoft.com/office/drawing/2014/main" id="{D930E293-DCE4-46D1-904C-A874F711C2A0}"/>
              </a:ext>
            </a:extLst>
          </p:cNvPr>
          <p:cNvSpPr/>
          <p:nvPr/>
        </p:nvSpPr>
        <p:spPr>
          <a:xfrm>
            <a:off x="1247607" y="6592308"/>
            <a:ext cx="9691604" cy="272938"/>
          </a:xfrm>
          <a:custGeom>
            <a:avLst/>
            <a:gdLst/>
            <a:ahLst/>
            <a:cxnLst/>
            <a:rect l="l" t="t" r="r" b="b"/>
            <a:pathLst>
              <a:path w="10687685" h="300990">
                <a:moveTo>
                  <a:pt x="0" y="300545"/>
                </a:moveTo>
                <a:lnTo>
                  <a:pt x="0" y="0"/>
                </a:lnTo>
                <a:lnTo>
                  <a:pt x="10687252" y="0"/>
                </a:lnTo>
                <a:lnTo>
                  <a:pt x="10687252" y="300545"/>
                </a:lnTo>
                <a:lnTo>
                  <a:pt x="0" y="300545"/>
                </a:lnTo>
                <a:close/>
              </a:path>
            </a:pathLst>
          </a:custGeom>
          <a:solidFill>
            <a:srgbClr val="041C3C"/>
          </a:solidFill>
        </p:spPr>
        <p:txBody>
          <a:bodyPr wrap="square" lIns="0" tIns="0" rIns="0" bIns="0" rtlCol="0"/>
          <a:lstStyle/>
          <a:p>
            <a:endParaRPr sz="1632"/>
          </a:p>
        </p:txBody>
      </p:sp>
      <p:sp>
        <p:nvSpPr>
          <p:cNvPr id="8" name="TextBox 37">
            <a:extLst>
              <a:ext uri="{FF2B5EF4-FFF2-40B4-BE49-F238E27FC236}">
                <a16:creationId xmlns:a16="http://schemas.microsoft.com/office/drawing/2014/main" id="{055A778A-A8D6-45BC-A2E2-C76A69B3844B}"/>
              </a:ext>
            </a:extLst>
          </p:cNvPr>
          <p:cNvSpPr txBox="1"/>
          <p:nvPr/>
        </p:nvSpPr>
        <p:spPr>
          <a:xfrm>
            <a:off x="1247607" y="6561789"/>
            <a:ext cx="6973888" cy="338138"/>
          </a:xfrm>
          <a:prstGeom prst="rect">
            <a:avLst/>
          </a:prstGeom>
          <a:noFill/>
        </p:spPr>
        <p:txBody>
          <a:bodyPr>
            <a:spAutoFit/>
          </a:bodyPr>
          <a:lstStyle/>
          <a:p>
            <a:pPr algn="just" eaLnBrk="1" fontAlgn="auto" hangingPunct="1">
              <a:spcBef>
                <a:spcPts val="0"/>
              </a:spcBef>
              <a:spcAft>
                <a:spcPts val="0"/>
              </a:spcAft>
              <a:defRPr/>
            </a:pPr>
            <a:r>
              <a:rPr lang="en-US" sz="1600" b="1" dirty="0">
                <a:solidFill>
                  <a:schemeClr val="bg1"/>
                </a:solidFill>
                <a:latin typeface="Open Sans" panose="020B0606030504020204" pitchFamily="34" charset="0"/>
                <a:ea typeface="+mn-ea"/>
              </a:rPr>
              <a:t>www.investinpuglia.com</a:t>
            </a:r>
            <a:endParaRPr lang="en-GB" sz="1600" b="1" dirty="0">
              <a:solidFill>
                <a:schemeClr val="bg1"/>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89652347"/>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TM04033923[[fn=Profundidad]]</Template>
  <TotalTime>596</TotalTime>
  <Words>2510</Words>
  <Application>Microsoft Office PowerPoint</Application>
  <PresentationFormat>Panorámica</PresentationFormat>
  <Paragraphs>255</Paragraphs>
  <Slides>16</Slides>
  <Notes>0</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2</vt:i4>
      </vt:variant>
      <vt:variant>
        <vt:lpstr>Títulos de diapositiva</vt:lpstr>
      </vt:variant>
      <vt:variant>
        <vt:i4>16</vt:i4>
      </vt:variant>
    </vt:vector>
  </HeadingPairs>
  <TitlesOfParts>
    <vt:vector size="29" baseType="lpstr">
      <vt:lpstr>Arial</vt:lpstr>
      <vt:lpstr>Bahnschrift SemiBold</vt:lpstr>
      <vt:lpstr>Calibri</vt:lpstr>
      <vt:lpstr>Calibri Light</vt:lpstr>
      <vt:lpstr>Garamond</vt:lpstr>
      <vt:lpstr>Noto Sans</vt:lpstr>
      <vt:lpstr>Open Sans</vt:lpstr>
      <vt:lpstr>Tahoma</vt:lpstr>
      <vt:lpstr>Verdana</vt:lpstr>
      <vt:lpstr>Wingdings</vt:lpstr>
      <vt:lpstr>Office Theme</vt:lpstr>
      <vt:lpstr>Acrobat Document</vt:lpstr>
      <vt:lpstr>Adobe Acrobat Document</vt:lpstr>
      <vt:lpstr>Presentación de PowerPoint</vt:lpstr>
      <vt:lpstr>Presentación de PowerPoint</vt:lpstr>
      <vt:lpstr>Presentación de PowerPoint</vt:lpstr>
      <vt:lpstr>Presentación de PowerPoint</vt:lpstr>
      <vt:lpstr>  </vt:lpstr>
      <vt:lpstr>  </vt:lpstr>
      <vt:lpstr>Presentación de PowerPoint</vt:lpstr>
      <vt:lpstr>  </vt:lpstr>
      <vt:lpstr>Presentación de PowerPoint</vt:lpstr>
      <vt:lpstr>  </vt:lpstr>
      <vt:lpstr>  </vt:lpstr>
      <vt:lpstr>Presentación de PowerPoint</vt:lpstr>
      <vt:lpstr>Presentación de PowerPoint</vt:lpstr>
      <vt:lpstr>  </vt:lpstr>
      <vt:lpst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ICMAMAT</dc:creator>
  <cp:lastModifiedBy>ICMAMAT</cp:lastModifiedBy>
  <cp:revision>31</cp:revision>
  <dcterms:created xsi:type="dcterms:W3CDTF">2022-02-01T11:10:49Z</dcterms:created>
  <dcterms:modified xsi:type="dcterms:W3CDTF">2022-02-11T11:09:56Z</dcterms:modified>
</cp:coreProperties>
</file>